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notesMasterIdLst>
    <p:notesMasterId r:id="rId2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Hold this slide while people settle. Open with the single fact that reframes the day: this duty has applied since February 2025, and national market surveillance authorities began enforcing it on 2 August 2026. Nobody in the room is starting early. Do not apologise for the compliance framing — staff respond better to "this is the law and here is the smallest honest version of it" than to enthusiasm.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room to write these four in the back of their planner. Physical writing, thirty seconds. Retention on this is measurably better than a handout.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Slow down here. This is the one slide people photograph. Name any tool your school currently runs that needs checking against it — do not leave it abstract. If you have already found one, say so; a school that found and stopped something reads far better than a school that says everything is fine.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contested cards are 4, 8 and 11 in the pack. Do not tell tables which ones are contested — let them find the friction. Debrief only the contested three; the other nine sort themselves. Whatever the room decides on those three becomes school policy, so minute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Fill the room numbers in before the day. Article 4 asks for measures proportionate to role and technical knowledge — this split is how you evidence that you did that, so record who attended which track.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 three worked examples from three different departments before the day — ideally one where the answer is obviously yes, one obviously no, and one that splits the department. Run the contested one longest.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Expect pushback that this is more work. It is, once. The redesigned task is reusable and the integrity disputes it prevents cost far more staff time than the redesign.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Thirty minutes is tight and deliberately so. Groups that finish early should attack a second task. Groups that stall usually have not named the underlying skill — go straight to that question.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 T4 in the instrument is this list as a sendable email. Have it open. The activity is to run it against a tool the school is actually considering — most groups find four or five questions cannot be answered from public material, and that is the finding worth reporting to SLT.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the register on a laptop connected to the projector and edit it live. Watching the document fill in changes how seriously the group treats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designated safeguarding lead must be in the room for this module and should co-deliver the first section. If they are not available, move the module rather than run it without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to four minutes. The Three card is the one that lowers resistance — say it explicitly: "this is a day, not a project." If anyone challenges the delay point, the detail is that political agreement on 7 May 2026 moved Annex III high-risk to 2 December 2027, subject to formal adoption. Articles 4, 5 and 50 were untouched.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the reporting route out loud, in full, with the name of the person. Ask two people at random to repeat it back. That thirty seconds is worth more than the whole module.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the discomfort before the activity, not after. Some outputs will be stereotyped in ways staff find uncomfortable — that discomfort is the evidence, and people handle it far better when they were told to expect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let this module get squeezed. Training that produces no artefact produces no evidence, and this module is the entire evidentiary point of the 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8 is the one that reliably splits a staffroom. Whatever the room concludes, write it down — it is your academic integrity procedure and it needs to exist before you need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Physically stand at the door with a box. This sounds heavy-handed and it is the difference between an evidenced programme and a nice day out. Collection rate at the door is near 100%; collection by email afterwards is about 40%.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Name the owner out loud. If the head is in the room, have them say it rather than you — the day lands differently when the commitment comes from the top.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this rather than on compliance. Then remind them about the box at the door.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the parallel split out loud twice and put the two room numbers on a flipchart. The single most common failure of this day is people drifting into the wrong track after the break.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line: "Before we talk about rules, we need everyone in this room to have the same mental model of what the thing is. Most bad AI decisions in schools come from a wrong model, not from bad intentions."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the three-runs demo live before this slide if the room is warm, after if it is cold. Ban the word "thinks" for the rest of the day and enforce it lightly — it is a surprisingly effective discipline.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YOUR subject, not a generic example. Teachers discount generic examples instantly. If you teach IGCSE Computer Science, use 0478 or 0984 paper references. The gasp in the room is the learning objective.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your own school’s actual position ready for each column before the day. If you do not know, say so — that honesty is itself a finding for the register and staff respect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Circulate. The failure mode is pairs checking three things and declaring victory. Push them to five. Debrief by asking for the WORST hit rate first — it sets a safe tone and the strongest example usually comes from a confident subject.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"You do not need the Act. You need four things that change what you do on Monday, and enough confidence to say I need to check that."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4191A"/>
        </a:solidFill>
      </p:bgPr>
    </p:bg>
    <p:spTree>
      <p:nvGrpSpPr>
        <p:cNvPr id="1" name=""/>
        <p:cNvGrpSpPr/>
        <p:nvPr/>
      </p:nvGrpSpPr>
      <p:grpSpPr>
        <a:xfrm>
          <a:off x="0" y="0"/>
          <a:ext cx="0" cy="0"/>
          <a:chOff x="0" y="0"/>
          <a:chExt cx="0" cy="0"/>
        </a:xfrm>
      </p:grpSpPr>
      <p:sp>
        <p:nvSpPr>
          <p:cNvPr id="2" name="Text 0"/>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4A544E"/>
                </a:solidFill>
                <a:latin typeface="Consolas" pitchFamily="34" charset="0"/>
                <a:ea typeface="Consolas" pitchFamily="34" charset="-122"/>
                <a:cs typeface="Consolas" pitchFamily="34" charset="-120"/>
              </a:rPr>
              <a:t>1</a:t>
            </a:r>
            <a:endParaRPr lang="en-US" sz="900" dirty="0"/>
          </a:p>
        </p:txBody>
      </p:sp>
      <p:sp>
        <p:nvSpPr>
          <p:cNvPr id="3" name="Text 1"/>
          <p:cNvSpPr/>
          <p:nvPr/>
        </p:nvSpPr>
        <p:spPr>
          <a:xfrm>
            <a:off x="685800" y="1371600"/>
            <a:ext cx="10817352" cy="274320"/>
          </a:xfrm>
          <a:prstGeom prst="rect">
            <a:avLst/>
          </a:prstGeom>
          <a:noFill/>
          <a:ln/>
        </p:spPr>
        <p:txBody>
          <a:bodyPr wrap="square" lIns="0" tIns="0" rIns="0" bIns="0" rtlCol="0" anchor="ctr"/>
          <a:lstStyle/>
          <a:p>
            <a:pPr indent="0" marL="0">
              <a:buNone/>
            </a:pPr>
            <a:r>
              <a:rPr lang="en-US" sz="1200" spc="200" kern="0" dirty="0">
                <a:solidFill>
                  <a:srgbClr val="8E9BE8"/>
                </a:solidFill>
                <a:latin typeface="Consolas" pitchFamily="34" charset="0"/>
                <a:ea typeface="Consolas" pitchFamily="34" charset="-122"/>
                <a:cs typeface="Consolas" pitchFamily="34" charset="-120"/>
              </a:rPr>
              <a:t>REGULATION (EU) 2024/1689 · ARTICLE 4</a:t>
            </a:r>
            <a:endParaRPr lang="en-US" sz="1200" dirty="0"/>
          </a:p>
        </p:txBody>
      </p:sp>
      <p:sp>
        <p:nvSpPr>
          <p:cNvPr id="4" name="Text 2"/>
          <p:cNvSpPr/>
          <p:nvPr/>
        </p:nvSpPr>
        <p:spPr>
          <a:xfrm>
            <a:off x="685800" y="1920240"/>
            <a:ext cx="9601200" cy="1920240"/>
          </a:xfrm>
          <a:prstGeom prst="rect">
            <a:avLst/>
          </a:prstGeom>
          <a:noFill/>
          <a:ln/>
        </p:spPr>
        <p:txBody>
          <a:bodyPr wrap="square" lIns="0" tIns="0" rIns="0" bIns="0" rtlCol="0" anchor="t"/>
          <a:lstStyle/>
          <a:p>
            <a:pPr indent="0" marL="0">
              <a:lnSpc>
                <a:spcPts val="6000"/>
              </a:lnSpc>
              <a:buNone/>
            </a:pPr>
            <a:r>
              <a:rPr lang="en-US" sz="5200" dirty="0">
                <a:solidFill>
                  <a:srgbClr val="FFFFFF"/>
                </a:solidFill>
                <a:latin typeface="Georgia" pitchFamily="34" charset="0"/>
                <a:ea typeface="Georgia" pitchFamily="34" charset="-122"/>
                <a:cs typeface="Georgia" pitchFamily="34" charset="-120"/>
              </a:rPr>
              <a:t>AI literacy is</a:t>
            </a:r>
            <a:endParaRPr lang="en-US" sz="5200" dirty="0"/>
          </a:p>
          <a:p>
            <a:pPr indent="0" marL="0">
              <a:lnSpc>
                <a:spcPts val="6000"/>
              </a:lnSpc>
              <a:buNone/>
            </a:pPr>
            <a:r>
              <a:rPr lang="en-US" sz="5200" dirty="0">
                <a:solidFill>
                  <a:srgbClr val="FFFFFF"/>
                </a:solidFill>
                <a:latin typeface="Georgia" pitchFamily="34" charset="0"/>
                <a:ea typeface="Georgia" pitchFamily="34" charset="-122"/>
                <a:cs typeface="Georgia" pitchFamily="34" charset="-120"/>
              </a:rPr>
              <a:t>already a legal duty.</a:t>
            </a:r>
            <a:endParaRPr lang="en-US" sz="5200" dirty="0"/>
          </a:p>
        </p:txBody>
      </p:sp>
      <p:sp>
        <p:nvSpPr>
          <p:cNvPr id="5" name="Text 3"/>
          <p:cNvSpPr/>
          <p:nvPr/>
        </p:nvSpPr>
        <p:spPr>
          <a:xfrm>
            <a:off x="685800" y="4023360"/>
            <a:ext cx="8229600" cy="365760"/>
          </a:xfrm>
          <a:prstGeom prst="rect">
            <a:avLst/>
          </a:prstGeom>
          <a:noFill/>
          <a:ln/>
        </p:spPr>
        <p:txBody>
          <a:bodyPr wrap="square" lIns="0" tIns="0" rIns="0" bIns="0" rtlCol="0" anchor="ctr"/>
          <a:lstStyle/>
          <a:p>
            <a:pPr indent="0" marL="0">
              <a:buNone/>
            </a:pPr>
            <a:r>
              <a:rPr lang="en-US" sz="1800" dirty="0">
                <a:solidFill>
                  <a:srgbClr val="B6BFB8"/>
                </a:solidFill>
                <a:latin typeface="Segoe UI" pitchFamily="34" charset="0"/>
                <a:ea typeface="Segoe UI" pitchFamily="34" charset="-122"/>
                <a:cs typeface="Segoe UI" pitchFamily="34" charset="-120"/>
              </a:rPr>
              <a:t>Staff INSET · four hours forty-five · six modules</a:t>
            </a:r>
            <a:endParaRPr lang="en-US" sz="1800" dirty="0"/>
          </a:p>
        </p:txBody>
      </p:sp>
      <p:sp>
        <p:nvSpPr>
          <p:cNvPr id="6" name="Text 4"/>
          <p:cNvSpPr/>
          <p:nvPr/>
        </p:nvSpPr>
        <p:spPr>
          <a:xfrm>
            <a:off x="685800" y="5669280"/>
            <a:ext cx="10817352" cy="320040"/>
          </a:xfrm>
          <a:prstGeom prst="rect">
            <a:avLst/>
          </a:prstGeom>
          <a:noFill/>
          <a:ln/>
        </p:spPr>
        <p:txBody>
          <a:bodyPr wrap="square" lIns="0" tIns="0" rIns="0" bIns="0" rtlCol="0" anchor="ctr"/>
          <a:lstStyle/>
          <a:p>
            <a:pPr indent="0" marL="0">
              <a:buNone/>
            </a:pPr>
            <a:r>
              <a:rPr lang="en-US" sz="1100" dirty="0">
                <a:solidFill>
                  <a:srgbClr val="6E7872"/>
                </a:solidFill>
                <a:latin typeface="Consolas" pitchFamily="34" charset="0"/>
                <a:ea typeface="Consolas" pitchFamily="34" charset="-122"/>
                <a:cs typeface="Consolas" pitchFamily="34" charset="-120"/>
              </a:rPr>
              <a:t>School  ______________________          Date  ______________          Facilitator  ______________________</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85800" y="6382512"/>
            <a:ext cx="7315200" cy="256032"/>
          </a:xfrm>
          <a:prstGeom prst="rect">
            <a:avLst/>
          </a:prstGeom>
          <a:noFill/>
          <a:ln/>
        </p:spPr>
        <p:txBody>
          <a:bodyPr wrap="square" lIns="0" tIns="0" rIns="0" bIns="0" rtlCol="0" anchor="ctr"/>
          <a:lstStyle/>
          <a:p>
            <a:pPr indent="0" marL="0">
              <a:buNone/>
            </a:pPr>
            <a:r>
              <a:rPr lang="en-US" sz="900" spc="100" kern="0" dirty="0">
                <a:solidFill>
                  <a:srgbClr val="9BA69E"/>
                </a:solidFill>
                <a:latin typeface="Consolas" pitchFamily="34" charset="0"/>
                <a:ea typeface="Consolas" pitchFamily="34" charset="-122"/>
                <a:cs typeface="Consolas" pitchFamily="34" charset="-120"/>
              </a:rPr>
              <a:t>M2 · The four rules</a:t>
            </a:r>
            <a:endParaRPr lang="en-US" sz="900" dirty="0"/>
          </a:p>
        </p:txBody>
      </p:sp>
      <p:sp>
        <p:nvSpPr>
          <p:cNvPr id="3" name="Text 1"/>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9BA69E"/>
                </a:solidFill>
                <a:latin typeface="Consolas" pitchFamily="34" charset="0"/>
                <a:ea typeface="Consolas" pitchFamily="34" charset="-122"/>
                <a:cs typeface="Consolas" pitchFamily="34" charset="-120"/>
              </a:rPr>
              <a:t>10</a:t>
            </a:r>
            <a:endParaRPr lang="en-US" sz="900" dirty="0"/>
          </a:p>
        </p:txBody>
      </p:sp>
      <p:sp>
        <p:nvSpPr>
          <p:cNvPr id="4" name="Shape 2"/>
          <p:cNvSpPr/>
          <p:nvPr/>
        </p:nvSpPr>
        <p:spPr>
          <a:xfrm>
            <a:off x="9811512" y="347472"/>
            <a:ext cx="1691640" cy="329184"/>
          </a:xfrm>
          <a:prstGeom prst="rect">
            <a:avLst/>
          </a:prstGeom>
          <a:solidFill>
            <a:srgbClr val="F2F3EF"/>
          </a:solidFill>
          <a:ln w="9525">
            <a:solidFill>
              <a:srgbClr val="C4C9BE"/>
            </a:solidFill>
            <a:prstDash val="solid"/>
          </a:ln>
        </p:spPr>
      </p:sp>
      <p:sp>
        <p:nvSpPr>
          <p:cNvPr id="5" name="Text 3"/>
          <p:cNvSpPr/>
          <p:nvPr/>
        </p:nvSpPr>
        <p:spPr>
          <a:xfrm>
            <a:off x="9811512" y="347472"/>
            <a:ext cx="1691640" cy="329184"/>
          </a:xfrm>
          <a:prstGeom prst="rect">
            <a:avLst/>
          </a:prstGeom>
          <a:noFill/>
          <a:ln/>
        </p:spPr>
        <p:txBody>
          <a:bodyPr wrap="square" lIns="0" tIns="0" rIns="0" bIns="0" rtlCol="0" anchor="ctr"/>
          <a:lstStyle/>
          <a:p>
            <a:pPr algn="ctr" indent="0" marL="0">
              <a:buNone/>
            </a:pPr>
            <a:r>
              <a:rPr lang="en-US" sz="1050" spc="100" kern="0" dirty="0">
                <a:solidFill>
                  <a:srgbClr val="5C6660"/>
                </a:solidFill>
                <a:latin typeface="Consolas" pitchFamily="34" charset="0"/>
                <a:ea typeface="Consolas" pitchFamily="34" charset="-122"/>
                <a:cs typeface="Consolas" pitchFamily="34" charset="-120"/>
              </a:rPr>
              <a:t>8 MIN</a:t>
            </a:r>
            <a:endParaRPr lang="en-US" sz="1050" dirty="0"/>
          </a:p>
        </p:txBody>
      </p:sp>
      <p:sp>
        <p:nvSpPr>
          <p:cNvPr id="6" name="Text 4"/>
          <p:cNvSpPr/>
          <p:nvPr/>
        </p:nvSpPr>
        <p:spPr>
          <a:xfrm>
            <a:off x="685800" y="384048"/>
            <a:ext cx="10817352" cy="256032"/>
          </a:xfrm>
          <a:prstGeom prst="rect">
            <a:avLst/>
          </a:prstGeom>
          <a:noFill/>
          <a:ln/>
        </p:spPr>
        <p:txBody>
          <a:bodyPr wrap="square" lIns="0" tIns="0" rIns="0" bIns="0" rtlCol="0" anchor="ctr"/>
          <a:lstStyle/>
          <a:p>
            <a:pPr indent="0" marL="0">
              <a:buNone/>
            </a:pPr>
            <a:r>
              <a:rPr lang="en-US" sz="1100" spc="160" kern="0" dirty="0">
                <a:solidFill>
                  <a:srgbClr val="23349B"/>
                </a:solidFill>
                <a:latin typeface="Consolas" pitchFamily="34" charset="0"/>
                <a:ea typeface="Consolas" pitchFamily="34" charset="-122"/>
                <a:cs typeface="Consolas" pitchFamily="34" charset="-120"/>
              </a:rPr>
              <a:t>EVERYTHING ELSE IS DETAIL</a:t>
            </a:r>
            <a:endParaRPr lang="en-US" sz="1100" dirty="0"/>
          </a:p>
        </p:txBody>
      </p:sp>
      <p:sp>
        <p:nvSpPr>
          <p:cNvPr id="7" name="Text 5"/>
          <p:cNvSpPr/>
          <p:nvPr/>
        </p:nvSpPr>
        <p:spPr>
          <a:xfrm>
            <a:off x="685800" y="749808"/>
            <a:ext cx="10817352" cy="1051560"/>
          </a:xfrm>
          <a:prstGeom prst="rect">
            <a:avLst/>
          </a:prstGeom>
          <a:noFill/>
          <a:ln/>
        </p:spPr>
        <p:txBody>
          <a:bodyPr wrap="square" lIns="0" tIns="0" rIns="0" bIns="0" rtlCol="0" anchor="t"/>
          <a:lstStyle/>
          <a:p>
            <a:pPr indent="0" marL="0">
              <a:lnSpc>
                <a:spcPts val="4200"/>
              </a:lnSpc>
              <a:buNone/>
            </a:pPr>
            <a:r>
              <a:rPr lang="en-US" sz="3600" dirty="0">
                <a:solidFill>
                  <a:srgbClr val="14191A"/>
                </a:solidFill>
                <a:latin typeface="Georgia" pitchFamily="34" charset="0"/>
                <a:ea typeface="Georgia" pitchFamily="34" charset="-122"/>
                <a:cs typeface="Georgia" pitchFamily="34" charset="-120"/>
              </a:rPr>
              <a:t>Four rules.</a:t>
            </a:r>
            <a:endParaRPr lang="en-US" sz="3600" dirty="0"/>
          </a:p>
        </p:txBody>
      </p:sp>
      <p:sp>
        <p:nvSpPr>
          <p:cNvPr id="8" name="Text 6"/>
          <p:cNvSpPr/>
          <p:nvPr/>
        </p:nvSpPr>
        <p:spPr>
          <a:xfrm>
            <a:off x="685800" y="2011680"/>
            <a:ext cx="640080" cy="822960"/>
          </a:xfrm>
          <a:prstGeom prst="rect">
            <a:avLst/>
          </a:prstGeom>
          <a:noFill/>
          <a:ln/>
        </p:spPr>
        <p:txBody>
          <a:bodyPr wrap="square" lIns="0" tIns="0" rIns="0" bIns="0" rtlCol="0" anchor="t"/>
          <a:lstStyle/>
          <a:p>
            <a:pPr indent="0" marL="0">
              <a:buNone/>
            </a:pPr>
            <a:r>
              <a:rPr lang="en-US" sz="2200" dirty="0">
                <a:solidFill>
                  <a:srgbClr val="A32A1E"/>
                </a:solidFill>
                <a:latin typeface="Consolas" pitchFamily="34" charset="0"/>
                <a:ea typeface="Consolas" pitchFamily="34" charset="-122"/>
                <a:cs typeface="Consolas" pitchFamily="34" charset="-120"/>
              </a:rPr>
              <a:t>01</a:t>
            </a:r>
            <a:endParaRPr lang="en-US" sz="2200" dirty="0"/>
          </a:p>
        </p:txBody>
      </p:sp>
      <p:sp>
        <p:nvSpPr>
          <p:cNvPr id="9" name="Text 7"/>
          <p:cNvSpPr/>
          <p:nvPr/>
        </p:nvSpPr>
        <p:spPr>
          <a:xfrm>
            <a:off x="1463040" y="2011680"/>
            <a:ext cx="4937760" cy="365760"/>
          </a:xfrm>
          <a:prstGeom prst="rect">
            <a:avLst/>
          </a:prstGeom>
          <a:noFill/>
          <a:ln/>
        </p:spPr>
        <p:txBody>
          <a:bodyPr wrap="square" lIns="0" tIns="0" rIns="0" bIns="0" rtlCol="0" anchor="ctr"/>
          <a:lstStyle/>
          <a:p>
            <a:pPr indent="0" marL="0">
              <a:buNone/>
            </a:pPr>
            <a:r>
              <a:rPr lang="en-US" sz="1900" b="1" dirty="0">
                <a:solidFill>
                  <a:srgbClr val="14191A"/>
                </a:solidFill>
                <a:latin typeface="Segoe UI" pitchFamily="34" charset="0"/>
                <a:ea typeface="Segoe UI" pitchFamily="34" charset="-122"/>
                <a:cs typeface="Segoe UI" pitchFamily="34" charset="-120"/>
              </a:rPr>
              <a:t>Do not cross the red lines</a:t>
            </a:r>
            <a:endParaRPr lang="en-US" sz="1900" dirty="0"/>
          </a:p>
        </p:txBody>
      </p:sp>
      <p:sp>
        <p:nvSpPr>
          <p:cNvPr id="10" name="Text 8"/>
          <p:cNvSpPr/>
          <p:nvPr/>
        </p:nvSpPr>
        <p:spPr>
          <a:xfrm>
            <a:off x="1463040" y="2395728"/>
            <a:ext cx="8686800" cy="411480"/>
          </a:xfrm>
          <a:prstGeom prst="rect">
            <a:avLst/>
          </a:prstGeom>
          <a:noFill/>
          <a:ln/>
        </p:spPr>
        <p:txBody>
          <a:bodyPr wrap="square" lIns="0" tIns="0" rIns="0" bIns="0" rtlCol="0" anchor="ctr"/>
          <a:lstStyle/>
          <a:p>
            <a:pPr indent="0" marL="0">
              <a:buNone/>
            </a:pPr>
            <a:r>
              <a:rPr lang="en-US" sz="1450" dirty="0">
                <a:solidFill>
                  <a:srgbClr val="5C6660"/>
                </a:solidFill>
                <a:latin typeface="Segoe UI" pitchFamily="34" charset="0"/>
                <a:ea typeface="Segoe UI" pitchFamily="34" charset="-122"/>
                <a:cs typeface="Segoe UI" pitchFamily="34" charset="-120"/>
              </a:rPr>
              <a:t>Some uses are banned outright in schools. Not risk-managed — banned.</a:t>
            </a:r>
            <a:endParaRPr lang="en-US" sz="1450" dirty="0"/>
          </a:p>
        </p:txBody>
      </p:sp>
      <p:sp>
        <p:nvSpPr>
          <p:cNvPr id="11" name="Text 9"/>
          <p:cNvSpPr/>
          <p:nvPr/>
        </p:nvSpPr>
        <p:spPr>
          <a:xfrm>
            <a:off x="685800" y="3035808"/>
            <a:ext cx="640080" cy="822960"/>
          </a:xfrm>
          <a:prstGeom prst="rect">
            <a:avLst/>
          </a:prstGeom>
          <a:noFill/>
          <a:ln/>
        </p:spPr>
        <p:txBody>
          <a:bodyPr wrap="square" lIns="0" tIns="0" rIns="0" bIns="0" rtlCol="0" anchor="t"/>
          <a:lstStyle/>
          <a:p>
            <a:pPr indent="0" marL="0">
              <a:buNone/>
            </a:pPr>
            <a:r>
              <a:rPr lang="en-US" sz="2200" dirty="0">
                <a:solidFill>
                  <a:srgbClr val="9C5C05"/>
                </a:solidFill>
                <a:latin typeface="Consolas" pitchFamily="34" charset="0"/>
                <a:ea typeface="Consolas" pitchFamily="34" charset="-122"/>
                <a:cs typeface="Consolas" pitchFamily="34" charset="-120"/>
              </a:rPr>
              <a:t>02</a:t>
            </a:r>
            <a:endParaRPr lang="en-US" sz="2200" dirty="0"/>
          </a:p>
        </p:txBody>
      </p:sp>
      <p:sp>
        <p:nvSpPr>
          <p:cNvPr id="12" name="Text 10"/>
          <p:cNvSpPr/>
          <p:nvPr/>
        </p:nvSpPr>
        <p:spPr>
          <a:xfrm>
            <a:off x="1463040" y="3035808"/>
            <a:ext cx="4937760" cy="365760"/>
          </a:xfrm>
          <a:prstGeom prst="rect">
            <a:avLst/>
          </a:prstGeom>
          <a:noFill/>
          <a:ln/>
        </p:spPr>
        <p:txBody>
          <a:bodyPr wrap="square" lIns="0" tIns="0" rIns="0" bIns="0" rtlCol="0" anchor="ctr"/>
          <a:lstStyle/>
          <a:p>
            <a:pPr indent="0" marL="0">
              <a:buNone/>
            </a:pPr>
            <a:r>
              <a:rPr lang="en-US" sz="1900" b="1" dirty="0">
                <a:solidFill>
                  <a:srgbClr val="14191A"/>
                </a:solidFill>
                <a:latin typeface="Segoe UI" pitchFamily="34" charset="0"/>
                <a:ea typeface="Segoe UI" pitchFamily="34" charset="-122"/>
                <a:cs typeface="Segoe UI" pitchFamily="34" charset="-120"/>
              </a:rPr>
              <a:t>Say when it is AI</a:t>
            </a:r>
            <a:endParaRPr lang="en-US" sz="1900" dirty="0"/>
          </a:p>
        </p:txBody>
      </p:sp>
      <p:sp>
        <p:nvSpPr>
          <p:cNvPr id="13" name="Text 11"/>
          <p:cNvSpPr/>
          <p:nvPr/>
        </p:nvSpPr>
        <p:spPr>
          <a:xfrm>
            <a:off x="1463040" y="3419856"/>
            <a:ext cx="8686800" cy="411480"/>
          </a:xfrm>
          <a:prstGeom prst="rect">
            <a:avLst/>
          </a:prstGeom>
          <a:noFill/>
          <a:ln/>
        </p:spPr>
        <p:txBody>
          <a:bodyPr wrap="square" lIns="0" tIns="0" rIns="0" bIns="0" rtlCol="0" anchor="ctr"/>
          <a:lstStyle/>
          <a:p>
            <a:pPr indent="0" marL="0">
              <a:buNone/>
            </a:pPr>
            <a:r>
              <a:rPr lang="en-US" sz="1450" dirty="0">
                <a:solidFill>
                  <a:srgbClr val="5C6660"/>
                </a:solidFill>
                <a:latin typeface="Segoe UI" pitchFamily="34" charset="0"/>
                <a:ea typeface="Segoe UI" pitchFamily="34" charset="-122"/>
                <a:cs typeface="Segoe UI" pitchFamily="34" charset="-120"/>
              </a:rPr>
              <a:t>If someone could reasonably think a human wrote or answered it, tell them.</a:t>
            </a:r>
            <a:endParaRPr lang="en-US" sz="1450" dirty="0"/>
          </a:p>
        </p:txBody>
      </p:sp>
      <p:sp>
        <p:nvSpPr>
          <p:cNvPr id="14" name="Text 12"/>
          <p:cNvSpPr/>
          <p:nvPr/>
        </p:nvSpPr>
        <p:spPr>
          <a:xfrm>
            <a:off x="685800" y="4059936"/>
            <a:ext cx="640080" cy="822960"/>
          </a:xfrm>
          <a:prstGeom prst="rect">
            <a:avLst/>
          </a:prstGeom>
          <a:noFill/>
          <a:ln/>
        </p:spPr>
        <p:txBody>
          <a:bodyPr wrap="square" lIns="0" tIns="0" rIns="0" bIns="0" rtlCol="0" anchor="t"/>
          <a:lstStyle/>
          <a:p>
            <a:pPr indent="0" marL="0">
              <a:buNone/>
            </a:pPr>
            <a:r>
              <a:rPr lang="en-US" sz="2200" dirty="0">
                <a:solidFill>
                  <a:srgbClr val="23349B"/>
                </a:solidFill>
                <a:latin typeface="Consolas" pitchFamily="34" charset="0"/>
                <a:ea typeface="Consolas" pitchFamily="34" charset="-122"/>
                <a:cs typeface="Consolas" pitchFamily="34" charset="-120"/>
              </a:rPr>
              <a:t>03</a:t>
            </a:r>
            <a:endParaRPr lang="en-US" sz="2200" dirty="0"/>
          </a:p>
        </p:txBody>
      </p:sp>
      <p:sp>
        <p:nvSpPr>
          <p:cNvPr id="15" name="Text 13"/>
          <p:cNvSpPr/>
          <p:nvPr/>
        </p:nvSpPr>
        <p:spPr>
          <a:xfrm>
            <a:off x="1463040" y="4059936"/>
            <a:ext cx="4937760" cy="365760"/>
          </a:xfrm>
          <a:prstGeom prst="rect">
            <a:avLst/>
          </a:prstGeom>
          <a:noFill/>
          <a:ln/>
        </p:spPr>
        <p:txBody>
          <a:bodyPr wrap="square" lIns="0" tIns="0" rIns="0" bIns="0" rtlCol="0" anchor="ctr"/>
          <a:lstStyle/>
          <a:p>
            <a:pPr indent="0" marL="0">
              <a:buNone/>
            </a:pPr>
            <a:r>
              <a:rPr lang="en-US" sz="1900" b="1" dirty="0">
                <a:solidFill>
                  <a:srgbClr val="14191A"/>
                </a:solidFill>
                <a:latin typeface="Segoe UI" pitchFamily="34" charset="0"/>
                <a:ea typeface="Segoe UI" pitchFamily="34" charset="-122"/>
                <a:cs typeface="Segoe UI" pitchFamily="34" charset="-120"/>
              </a:rPr>
              <a:t>A human owns every decision</a:t>
            </a:r>
            <a:endParaRPr lang="en-US" sz="1900" dirty="0"/>
          </a:p>
        </p:txBody>
      </p:sp>
      <p:sp>
        <p:nvSpPr>
          <p:cNvPr id="16" name="Text 14"/>
          <p:cNvSpPr/>
          <p:nvPr/>
        </p:nvSpPr>
        <p:spPr>
          <a:xfrm>
            <a:off x="1463040" y="4443984"/>
            <a:ext cx="8686800" cy="411480"/>
          </a:xfrm>
          <a:prstGeom prst="rect">
            <a:avLst/>
          </a:prstGeom>
          <a:noFill/>
          <a:ln/>
        </p:spPr>
        <p:txBody>
          <a:bodyPr wrap="square" lIns="0" tIns="0" rIns="0" bIns="0" rtlCol="0" anchor="ctr"/>
          <a:lstStyle/>
          <a:p>
            <a:pPr indent="0" marL="0">
              <a:buNone/>
            </a:pPr>
            <a:r>
              <a:rPr lang="en-US" sz="1450" dirty="0">
                <a:solidFill>
                  <a:srgbClr val="5C6660"/>
                </a:solidFill>
                <a:latin typeface="Segoe UI" pitchFamily="34" charset="0"/>
                <a:ea typeface="Segoe UI" pitchFamily="34" charset="-122"/>
                <a:cs typeface="Segoe UI" pitchFamily="34" charset="-120"/>
              </a:rPr>
              <a:t>AI can help you mark. A person makes and owns the grade.</a:t>
            </a:r>
            <a:endParaRPr lang="en-US" sz="1450" dirty="0"/>
          </a:p>
        </p:txBody>
      </p:sp>
      <p:sp>
        <p:nvSpPr>
          <p:cNvPr id="17" name="Text 15"/>
          <p:cNvSpPr/>
          <p:nvPr/>
        </p:nvSpPr>
        <p:spPr>
          <a:xfrm>
            <a:off x="685800" y="5084064"/>
            <a:ext cx="640080" cy="822960"/>
          </a:xfrm>
          <a:prstGeom prst="rect">
            <a:avLst/>
          </a:prstGeom>
          <a:noFill/>
          <a:ln/>
        </p:spPr>
        <p:txBody>
          <a:bodyPr wrap="square" lIns="0" tIns="0" rIns="0" bIns="0" rtlCol="0" anchor="t"/>
          <a:lstStyle/>
          <a:p>
            <a:pPr indent="0" marL="0">
              <a:buNone/>
            </a:pPr>
            <a:r>
              <a:rPr lang="en-US" sz="2200" dirty="0">
                <a:solidFill>
                  <a:srgbClr val="2F6B3F"/>
                </a:solidFill>
                <a:latin typeface="Consolas" pitchFamily="34" charset="0"/>
                <a:ea typeface="Consolas" pitchFamily="34" charset="-122"/>
                <a:cs typeface="Consolas" pitchFamily="34" charset="-120"/>
              </a:rPr>
              <a:t>04</a:t>
            </a:r>
            <a:endParaRPr lang="en-US" sz="2200" dirty="0"/>
          </a:p>
        </p:txBody>
      </p:sp>
      <p:sp>
        <p:nvSpPr>
          <p:cNvPr id="18" name="Text 16"/>
          <p:cNvSpPr/>
          <p:nvPr/>
        </p:nvSpPr>
        <p:spPr>
          <a:xfrm>
            <a:off x="1463040" y="5084064"/>
            <a:ext cx="4937760" cy="365760"/>
          </a:xfrm>
          <a:prstGeom prst="rect">
            <a:avLst/>
          </a:prstGeom>
          <a:noFill/>
          <a:ln/>
        </p:spPr>
        <p:txBody>
          <a:bodyPr wrap="square" lIns="0" tIns="0" rIns="0" bIns="0" rtlCol="0" anchor="ctr"/>
          <a:lstStyle/>
          <a:p>
            <a:pPr indent="0" marL="0">
              <a:buNone/>
            </a:pPr>
            <a:r>
              <a:rPr lang="en-US" sz="1900" b="1" dirty="0">
                <a:solidFill>
                  <a:srgbClr val="14191A"/>
                </a:solidFill>
                <a:latin typeface="Segoe UI" pitchFamily="34" charset="0"/>
                <a:ea typeface="Segoe UI" pitchFamily="34" charset="-122"/>
                <a:cs typeface="Segoe UI" pitchFamily="34" charset="-120"/>
              </a:rPr>
              <a:t>Tell someone when it goes wrong</a:t>
            </a:r>
            <a:endParaRPr lang="en-US" sz="1900" dirty="0"/>
          </a:p>
        </p:txBody>
      </p:sp>
      <p:sp>
        <p:nvSpPr>
          <p:cNvPr id="19" name="Text 17"/>
          <p:cNvSpPr/>
          <p:nvPr/>
        </p:nvSpPr>
        <p:spPr>
          <a:xfrm>
            <a:off x="1463040" y="5468112"/>
            <a:ext cx="8686800" cy="411480"/>
          </a:xfrm>
          <a:prstGeom prst="rect">
            <a:avLst/>
          </a:prstGeom>
          <a:noFill/>
          <a:ln/>
        </p:spPr>
        <p:txBody>
          <a:bodyPr wrap="square" lIns="0" tIns="0" rIns="0" bIns="0" rtlCol="0" anchor="ctr"/>
          <a:lstStyle/>
          <a:p>
            <a:pPr indent="0" marL="0">
              <a:buNone/>
            </a:pPr>
            <a:r>
              <a:rPr lang="en-US" sz="1450" dirty="0">
                <a:solidFill>
                  <a:srgbClr val="5C6660"/>
                </a:solidFill>
                <a:latin typeface="Segoe UI" pitchFamily="34" charset="0"/>
                <a:ea typeface="Segoe UI" pitchFamily="34" charset="-122"/>
                <a:cs typeface="Segoe UI" pitchFamily="34" charset="-120"/>
              </a:rPr>
              <a:t>One route, one named person, one log. No penalty for reporting.</a:t>
            </a:r>
            <a:endParaRPr lang="en-US" sz="14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A32A1E"/>
        </a:solidFill>
      </p:bgPr>
    </p:bg>
    <p:spTree>
      <p:nvGrpSpPr>
        <p:cNvPr id="1" name=""/>
        <p:cNvGrpSpPr/>
        <p:nvPr/>
      </p:nvGrpSpPr>
      <p:grpSpPr>
        <a:xfrm>
          <a:off x="0" y="0"/>
          <a:ext cx="0" cy="0"/>
          <a:chOff x="0" y="0"/>
          <a:chExt cx="0" cy="0"/>
        </a:xfrm>
      </p:grpSpPr>
      <p:sp>
        <p:nvSpPr>
          <p:cNvPr id="2" name="Text 0"/>
          <p:cNvSpPr/>
          <p:nvPr/>
        </p:nvSpPr>
        <p:spPr>
          <a:xfrm>
            <a:off x="685800" y="1280160"/>
            <a:ext cx="10817352" cy="274320"/>
          </a:xfrm>
          <a:prstGeom prst="rect">
            <a:avLst/>
          </a:prstGeom>
          <a:noFill/>
          <a:ln/>
        </p:spPr>
        <p:txBody>
          <a:bodyPr wrap="square" lIns="0" tIns="0" rIns="0" bIns="0" rtlCol="0" anchor="ctr"/>
          <a:lstStyle/>
          <a:p>
            <a:pPr indent="0" marL="0">
              <a:buNone/>
            </a:pPr>
            <a:r>
              <a:rPr lang="en-US" sz="1200" spc="200" kern="0" dirty="0">
                <a:solidFill>
                  <a:srgbClr val="F6D9D5"/>
                </a:solidFill>
                <a:latin typeface="Consolas" pitchFamily="34" charset="0"/>
                <a:ea typeface="Consolas" pitchFamily="34" charset="-122"/>
                <a:cs typeface="Consolas" pitchFamily="34" charset="-120"/>
              </a:rPr>
              <a:t>ARTICLE 5(1)(F) · PROHIBITED SINCE 2 FEBRUARY 2025</a:t>
            </a:r>
            <a:endParaRPr lang="en-US" sz="1200" dirty="0"/>
          </a:p>
        </p:txBody>
      </p:sp>
      <p:sp>
        <p:nvSpPr>
          <p:cNvPr id="3" name="Text 1"/>
          <p:cNvSpPr/>
          <p:nvPr/>
        </p:nvSpPr>
        <p:spPr>
          <a:xfrm>
            <a:off x="685800" y="1828800"/>
            <a:ext cx="10515600" cy="2194560"/>
          </a:xfrm>
          <a:prstGeom prst="rect">
            <a:avLst/>
          </a:prstGeom>
          <a:noFill/>
          <a:ln/>
        </p:spPr>
        <p:txBody>
          <a:bodyPr wrap="square" lIns="0" tIns="0" rIns="0" bIns="0" rtlCol="0" anchor="ctr"/>
          <a:lstStyle/>
          <a:p>
            <a:pPr indent="0" marL="0">
              <a:lnSpc>
                <a:spcPts val="5000"/>
              </a:lnSpc>
              <a:buNone/>
            </a:pPr>
            <a:r>
              <a:rPr lang="en-US" sz="4000" dirty="0">
                <a:solidFill>
                  <a:srgbClr val="FFFFFF"/>
                </a:solidFill>
                <a:latin typeface="Georgia" pitchFamily="34" charset="0"/>
                <a:ea typeface="Georgia" pitchFamily="34" charset="-122"/>
                <a:cs typeface="Georgia" pitchFamily="34" charset="-120"/>
              </a:rPr>
              <a:t>Using AI to infer the emotions</a:t>
            </a:r>
            <a:endParaRPr lang="en-US" sz="4000" dirty="0"/>
          </a:p>
          <a:p>
            <a:pPr indent="0" marL="0">
              <a:lnSpc>
                <a:spcPts val="5000"/>
              </a:lnSpc>
              <a:buNone/>
            </a:pPr>
            <a:r>
              <a:rPr lang="en-US" sz="4000" dirty="0">
                <a:solidFill>
                  <a:srgbClr val="FFFFFF"/>
                </a:solidFill>
                <a:latin typeface="Georgia" pitchFamily="34" charset="0"/>
                <a:ea typeface="Georgia" pitchFamily="34" charset="-122"/>
                <a:cs typeface="Georgia" pitchFamily="34" charset="-120"/>
              </a:rPr>
              <a:t>of a person in an education</a:t>
            </a:r>
            <a:endParaRPr lang="en-US" sz="4000" dirty="0"/>
          </a:p>
          <a:p>
            <a:pPr indent="0" marL="0">
              <a:lnSpc>
                <a:spcPts val="5000"/>
              </a:lnSpc>
              <a:buNone/>
            </a:pPr>
            <a:r>
              <a:rPr lang="en-US" sz="4000" dirty="0">
                <a:solidFill>
                  <a:srgbClr val="FFFFFF"/>
                </a:solidFill>
                <a:latin typeface="Georgia" pitchFamily="34" charset="0"/>
                <a:ea typeface="Georgia" pitchFamily="34" charset="-122"/>
                <a:cs typeface="Georgia" pitchFamily="34" charset="-120"/>
              </a:rPr>
              <a:t>institution is prohibited.</a:t>
            </a:r>
            <a:endParaRPr lang="en-US" sz="4000" dirty="0"/>
          </a:p>
        </p:txBody>
      </p:sp>
      <p:sp>
        <p:nvSpPr>
          <p:cNvPr id="4" name="Text 2"/>
          <p:cNvSpPr/>
          <p:nvPr/>
        </p:nvSpPr>
        <p:spPr>
          <a:xfrm>
            <a:off x="685800" y="4297680"/>
            <a:ext cx="9601200" cy="731520"/>
          </a:xfrm>
          <a:prstGeom prst="rect">
            <a:avLst/>
          </a:prstGeom>
          <a:noFill/>
          <a:ln/>
        </p:spPr>
        <p:txBody>
          <a:bodyPr wrap="square" lIns="0" tIns="0" rIns="0" bIns="0" rtlCol="0" anchor="ctr"/>
          <a:lstStyle/>
          <a:p>
            <a:pPr indent="0" marL="0">
              <a:lnSpc>
                <a:spcPts val="2300"/>
              </a:lnSpc>
              <a:buNone/>
            </a:pPr>
            <a:r>
              <a:rPr lang="en-US" sz="1600" dirty="0">
                <a:solidFill>
                  <a:srgbClr val="F6D9D5"/>
                </a:solidFill>
                <a:latin typeface="Segoe UI" pitchFamily="34" charset="0"/>
                <a:ea typeface="Segoe UI" pitchFamily="34" charset="-122"/>
                <a:cs typeface="Segoe UI" pitchFamily="34" charset="-120"/>
              </a:rPr>
              <a:t>The exception is narrow — medical or safety reasons only, read restrictively. It covers public and private institutions, all levels, in person or online, and it reaches admissions.</a:t>
            </a:r>
            <a:endParaRPr lang="en-US" sz="1600" dirty="0"/>
          </a:p>
        </p:txBody>
      </p:sp>
      <p:sp>
        <p:nvSpPr>
          <p:cNvPr id="5" name="Text 3"/>
          <p:cNvSpPr/>
          <p:nvPr/>
        </p:nvSpPr>
        <p:spPr>
          <a:xfrm>
            <a:off x="685800" y="5303520"/>
            <a:ext cx="10607040" cy="822960"/>
          </a:xfrm>
          <a:prstGeom prst="rect">
            <a:avLst/>
          </a:prstGeom>
          <a:noFill/>
          <a:ln/>
        </p:spPr>
        <p:txBody>
          <a:bodyPr wrap="square" lIns="0" tIns="0" rIns="0" bIns="0" rtlCol="0" anchor="ctr"/>
          <a:lstStyle/>
          <a:p>
            <a:pPr indent="0" marL="0">
              <a:lnSpc>
                <a:spcPts val="2200"/>
              </a:lnSpc>
              <a:buNone/>
            </a:pPr>
            <a:r>
              <a:rPr lang="en-US" sz="1400" b="1" dirty="0">
                <a:solidFill>
                  <a:srgbClr val="FFFFFF"/>
                </a:solidFill>
                <a:latin typeface="Segoe UI" pitchFamily="34" charset="0"/>
                <a:ea typeface="Segoe UI" pitchFamily="34" charset="-122"/>
                <a:cs typeface="Segoe UI" pitchFamily="34" charset="-120"/>
              </a:rPr>
              <a:t>What it rules out:   attention or focus scoring   ·   engagement analytics from webcam   ·   sentiment analysis of faces or voices   ·   proctoring that flags stress from expression   ·   wellbeing dashboards inferring mood from biometrics</a:t>
            </a:r>
            <a:endParaRPr lang="en-US" sz="1400" dirty="0"/>
          </a:p>
        </p:txBody>
      </p:sp>
      <p:sp>
        <p:nvSpPr>
          <p:cNvPr id="6" name="Text 4"/>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E4B5AE"/>
                </a:solidFill>
                <a:latin typeface="Consolas" pitchFamily="34" charset="0"/>
                <a:ea typeface="Consolas" pitchFamily="34" charset="-122"/>
                <a:cs typeface="Consolas"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85800" y="6382512"/>
            <a:ext cx="7315200" cy="256032"/>
          </a:xfrm>
          <a:prstGeom prst="rect">
            <a:avLst/>
          </a:prstGeom>
          <a:noFill/>
          <a:ln/>
        </p:spPr>
        <p:txBody>
          <a:bodyPr wrap="square" lIns="0" tIns="0" rIns="0" bIns="0" rtlCol="0" anchor="ctr"/>
          <a:lstStyle/>
          <a:p>
            <a:pPr indent="0" marL="0">
              <a:buNone/>
            </a:pPr>
            <a:r>
              <a:rPr lang="en-US" sz="900" spc="100" kern="0" dirty="0">
                <a:solidFill>
                  <a:srgbClr val="9BA69E"/>
                </a:solidFill>
                <a:latin typeface="Consolas" pitchFamily="34" charset="0"/>
                <a:ea typeface="Consolas" pitchFamily="34" charset="-122"/>
                <a:cs typeface="Consolas" pitchFamily="34" charset="-120"/>
              </a:rPr>
              <a:t>M2 · Activity</a:t>
            </a:r>
            <a:endParaRPr lang="en-US" sz="900" dirty="0"/>
          </a:p>
        </p:txBody>
      </p:sp>
      <p:sp>
        <p:nvSpPr>
          <p:cNvPr id="3" name="Text 1"/>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9BA69E"/>
                </a:solidFill>
                <a:latin typeface="Consolas" pitchFamily="34" charset="0"/>
                <a:ea typeface="Consolas" pitchFamily="34" charset="-122"/>
                <a:cs typeface="Consolas" pitchFamily="34" charset="-120"/>
              </a:rPr>
              <a:t>12</a:t>
            </a:r>
            <a:endParaRPr lang="en-US" sz="900" dirty="0"/>
          </a:p>
        </p:txBody>
      </p:sp>
      <p:sp>
        <p:nvSpPr>
          <p:cNvPr id="4" name="Shape 2"/>
          <p:cNvSpPr/>
          <p:nvPr/>
        </p:nvSpPr>
        <p:spPr>
          <a:xfrm>
            <a:off x="9811512" y="347472"/>
            <a:ext cx="1691640" cy="329184"/>
          </a:xfrm>
          <a:prstGeom prst="rect">
            <a:avLst/>
          </a:prstGeom>
          <a:solidFill>
            <a:srgbClr val="23349B"/>
          </a:solidFill>
          <a:ln w="9525">
            <a:solidFill>
              <a:srgbClr val="23349B"/>
            </a:solidFill>
            <a:prstDash val="solid"/>
          </a:ln>
        </p:spPr>
      </p:sp>
      <p:sp>
        <p:nvSpPr>
          <p:cNvPr id="5" name="Text 3"/>
          <p:cNvSpPr/>
          <p:nvPr/>
        </p:nvSpPr>
        <p:spPr>
          <a:xfrm>
            <a:off x="9811512" y="347472"/>
            <a:ext cx="1691640" cy="329184"/>
          </a:xfrm>
          <a:prstGeom prst="rect">
            <a:avLst/>
          </a:prstGeom>
          <a:noFill/>
          <a:ln/>
        </p:spPr>
        <p:txBody>
          <a:bodyPr wrap="square" lIns="0" tIns="0" rIns="0" bIns="0" rtlCol="0" anchor="ctr"/>
          <a:lstStyle/>
          <a:p>
            <a:pPr algn="ctr" indent="0" marL="0">
              <a:buNone/>
            </a:pPr>
            <a:r>
              <a:rPr lang="en-US" sz="1050" spc="100" kern="0" dirty="0">
                <a:solidFill>
                  <a:srgbClr val="FFFFFF"/>
                </a:solidFill>
                <a:latin typeface="Consolas" pitchFamily="34" charset="0"/>
                <a:ea typeface="Consolas" pitchFamily="34" charset="-122"/>
                <a:cs typeface="Consolas" pitchFamily="34" charset="-120"/>
              </a:rPr>
              <a:t>20 MIN</a:t>
            </a:r>
            <a:endParaRPr lang="en-US" sz="1050" dirty="0"/>
          </a:p>
        </p:txBody>
      </p:sp>
      <p:sp>
        <p:nvSpPr>
          <p:cNvPr id="6" name="Text 4"/>
          <p:cNvSpPr/>
          <p:nvPr/>
        </p:nvSpPr>
        <p:spPr>
          <a:xfrm>
            <a:off x="685800" y="384048"/>
            <a:ext cx="10817352" cy="256032"/>
          </a:xfrm>
          <a:prstGeom prst="rect">
            <a:avLst/>
          </a:prstGeom>
          <a:noFill/>
          <a:ln/>
        </p:spPr>
        <p:txBody>
          <a:bodyPr wrap="square" lIns="0" tIns="0" rIns="0" bIns="0" rtlCol="0" anchor="ctr"/>
          <a:lstStyle/>
          <a:p>
            <a:pPr indent="0" marL="0">
              <a:buNone/>
            </a:pPr>
            <a:r>
              <a:rPr lang="en-US" sz="1100" spc="160" kern="0" dirty="0">
                <a:solidFill>
                  <a:srgbClr val="23349B"/>
                </a:solidFill>
                <a:latin typeface="Consolas" pitchFamily="34" charset="0"/>
                <a:ea typeface="Consolas" pitchFamily="34" charset="-122"/>
                <a:cs typeface="Consolas" pitchFamily="34" charset="-120"/>
              </a:rPr>
              <a:t>ACTIVITY 2</a:t>
            </a:r>
            <a:endParaRPr lang="en-US" sz="1100" dirty="0"/>
          </a:p>
        </p:txBody>
      </p:sp>
      <p:sp>
        <p:nvSpPr>
          <p:cNvPr id="7" name="Text 5"/>
          <p:cNvSpPr/>
          <p:nvPr/>
        </p:nvSpPr>
        <p:spPr>
          <a:xfrm>
            <a:off x="685800" y="749808"/>
            <a:ext cx="10817352" cy="1051560"/>
          </a:xfrm>
          <a:prstGeom prst="rect">
            <a:avLst/>
          </a:prstGeom>
          <a:noFill/>
          <a:ln/>
        </p:spPr>
        <p:txBody>
          <a:bodyPr wrap="square" lIns="0" tIns="0" rIns="0" bIns="0" rtlCol="0" anchor="t"/>
          <a:lstStyle/>
          <a:p>
            <a:pPr indent="0" marL="0">
              <a:lnSpc>
                <a:spcPts val="4200"/>
              </a:lnSpc>
              <a:buNone/>
            </a:pPr>
            <a:r>
              <a:rPr lang="en-US" sz="4400" dirty="0">
                <a:solidFill>
                  <a:srgbClr val="14191A"/>
                </a:solidFill>
                <a:latin typeface="Georgia" pitchFamily="34" charset="0"/>
                <a:ea typeface="Georgia" pitchFamily="34" charset="-122"/>
                <a:cs typeface="Georgia" pitchFamily="34" charset="-120"/>
              </a:rPr>
              <a:t>Red, amber, green</a:t>
            </a:r>
            <a:endParaRPr lang="en-US" sz="4400" dirty="0"/>
          </a:p>
        </p:txBody>
      </p:sp>
      <p:sp>
        <p:nvSpPr>
          <p:cNvPr id="8" name="Text 6"/>
          <p:cNvSpPr/>
          <p:nvPr/>
        </p:nvSpPr>
        <p:spPr>
          <a:xfrm>
            <a:off x="685800" y="1965960"/>
            <a:ext cx="7315200" cy="320040"/>
          </a:xfrm>
          <a:prstGeom prst="rect">
            <a:avLst/>
          </a:prstGeom>
          <a:noFill/>
          <a:ln/>
        </p:spPr>
        <p:txBody>
          <a:bodyPr wrap="square" lIns="0" tIns="0" rIns="0" bIns="0" rtlCol="0" anchor="ctr"/>
          <a:lstStyle/>
          <a:p>
            <a:pPr indent="0" marL="0">
              <a:buNone/>
            </a:pPr>
            <a:r>
              <a:rPr lang="en-US" sz="1700" i="1" dirty="0">
                <a:solidFill>
                  <a:srgbClr val="23349B"/>
                </a:solidFill>
                <a:latin typeface="Segoe UI" pitchFamily="34" charset="0"/>
                <a:ea typeface="Segoe UI" pitchFamily="34" charset="-122"/>
                <a:cs typeface="Segoe UI" pitchFamily="34" charset="-120"/>
              </a:rPr>
              <a:t>Table groups. Twelve cards in the pack.</a:t>
            </a:r>
            <a:endParaRPr lang="en-US" sz="1700" dirty="0"/>
          </a:p>
        </p:txBody>
      </p:sp>
      <p:sp>
        <p:nvSpPr>
          <p:cNvPr id="9" name="Shape 7"/>
          <p:cNvSpPr/>
          <p:nvPr/>
        </p:nvSpPr>
        <p:spPr>
          <a:xfrm>
            <a:off x="685800" y="2514600"/>
            <a:ext cx="3474720" cy="2286000"/>
          </a:xfrm>
          <a:prstGeom prst="rect">
            <a:avLst/>
          </a:prstGeom>
          <a:solidFill>
            <a:srgbClr val="F2F3EF"/>
          </a:solidFill>
          <a:ln w="9525">
            <a:solidFill>
              <a:srgbClr val="C4C9BE"/>
            </a:solidFill>
            <a:prstDash val="solid"/>
          </a:ln>
        </p:spPr>
      </p:sp>
      <p:sp>
        <p:nvSpPr>
          <p:cNvPr id="10" name="Text 8"/>
          <p:cNvSpPr/>
          <p:nvPr/>
        </p:nvSpPr>
        <p:spPr>
          <a:xfrm>
            <a:off x="941832" y="2715768"/>
            <a:ext cx="2962656" cy="219456"/>
          </a:xfrm>
          <a:prstGeom prst="rect">
            <a:avLst/>
          </a:prstGeom>
          <a:noFill/>
          <a:ln/>
        </p:spPr>
        <p:txBody>
          <a:bodyPr wrap="square" lIns="0" tIns="0" rIns="0" bIns="0" rtlCol="0" anchor="ctr"/>
          <a:lstStyle/>
          <a:p>
            <a:pPr indent="0" marL="0">
              <a:buNone/>
            </a:pPr>
            <a:r>
              <a:rPr lang="en-US" sz="950" spc="130" kern="0" dirty="0">
                <a:solidFill>
                  <a:srgbClr val="A32A1E"/>
                </a:solidFill>
                <a:latin typeface="Consolas" pitchFamily="34" charset="0"/>
                <a:ea typeface="Consolas" pitchFamily="34" charset="-122"/>
                <a:cs typeface="Consolas" pitchFamily="34" charset="-120"/>
              </a:rPr>
              <a:t>RED</a:t>
            </a:r>
            <a:endParaRPr lang="en-US" sz="950" dirty="0"/>
          </a:p>
        </p:txBody>
      </p:sp>
      <p:sp>
        <p:nvSpPr>
          <p:cNvPr id="11" name="Text 9"/>
          <p:cNvSpPr/>
          <p:nvPr/>
        </p:nvSpPr>
        <p:spPr>
          <a:xfrm>
            <a:off x="941832" y="3017520"/>
            <a:ext cx="2962656" cy="566928"/>
          </a:xfrm>
          <a:prstGeom prst="rect">
            <a:avLst/>
          </a:prstGeom>
          <a:noFill/>
          <a:ln/>
        </p:spPr>
        <p:txBody>
          <a:bodyPr wrap="square" lIns="0" tIns="0" rIns="0" bIns="0" rtlCol="0" anchor="t"/>
          <a:lstStyle/>
          <a:p>
            <a:pPr indent="0" marL="0">
              <a:lnSpc>
                <a:spcPts val="2000"/>
              </a:lnSpc>
              <a:buNone/>
            </a:pPr>
            <a:r>
              <a:rPr lang="en-US" sz="1500" b="1" dirty="0">
                <a:solidFill>
                  <a:srgbClr val="14191A"/>
                </a:solidFill>
                <a:latin typeface="Segoe UI" pitchFamily="34" charset="0"/>
                <a:ea typeface="Segoe UI" pitchFamily="34" charset="-122"/>
                <a:cs typeface="Segoe UI" pitchFamily="34" charset="-120"/>
              </a:rPr>
              <a:t>Banned outright</a:t>
            </a:r>
            <a:endParaRPr lang="en-US" sz="1500" dirty="0"/>
          </a:p>
        </p:txBody>
      </p:sp>
      <p:sp>
        <p:nvSpPr>
          <p:cNvPr id="12" name="Text 10"/>
          <p:cNvSpPr/>
          <p:nvPr/>
        </p:nvSpPr>
        <p:spPr>
          <a:xfrm>
            <a:off x="941832" y="3593592"/>
            <a:ext cx="2962656" cy="960120"/>
          </a:xfrm>
          <a:prstGeom prst="rect">
            <a:avLst/>
          </a:prstGeom>
          <a:noFill/>
          <a:ln/>
        </p:spPr>
        <p:txBody>
          <a:bodyPr wrap="square" lIns="0" tIns="0" rIns="0" bIns="0" rtlCol="0" anchor="t"/>
          <a:lstStyle/>
          <a:p>
            <a:pPr indent="0" marL="0">
              <a:lnSpc>
                <a:spcPts val="1700"/>
              </a:lnSpc>
              <a:buNone/>
            </a:pPr>
            <a:r>
              <a:rPr lang="en-US" sz="1250" dirty="0">
                <a:solidFill>
                  <a:srgbClr val="5C6660"/>
                </a:solidFill>
                <a:latin typeface="Segoe UI" pitchFamily="34" charset="0"/>
                <a:ea typeface="Segoe UI" pitchFamily="34" charset="-122"/>
                <a:cs typeface="Segoe UI" pitchFamily="34" charset="-120"/>
              </a:rPr>
              <a:t>Nothing to weigh. If it is here, it stops today and you record the date it stopped.</a:t>
            </a:r>
            <a:endParaRPr lang="en-US" sz="1250" dirty="0"/>
          </a:p>
        </p:txBody>
      </p:sp>
      <p:sp>
        <p:nvSpPr>
          <p:cNvPr id="13" name="Shape 11"/>
          <p:cNvSpPr/>
          <p:nvPr/>
        </p:nvSpPr>
        <p:spPr>
          <a:xfrm>
            <a:off x="4389120" y="2514600"/>
            <a:ext cx="3474720" cy="2286000"/>
          </a:xfrm>
          <a:prstGeom prst="rect">
            <a:avLst/>
          </a:prstGeom>
          <a:solidFill>
            <a:srgbClr val="F2F3EF"/>
          </a:solidFill>
          <a:ln w="9525">
            <a:solidFill>
              <a:srgbClr val="C4C9BE"/>
            </a:solidFill>
            <a:prstDash val="solid"/>
          </a:ln>
        </p:spPr>
      </p:sp>
      <p:sp>
        <p:nvSpPr>
          <p:cNvPr id="14" name="Text 12"/>
          <p:cNvSpPr/>
          <p:nvPr/>
        </p:nvSpPr>
        <p:spPr>
          <a:xfrm>
            <a:off x="4645152" y="2715768"/>
            <a:ext cx="2962656" cy="219456"/>
          </a:xfrm>
          <a:prstGeom prst="rect">
            <a:avLst/>
          </a:prstGeom>
          <a:noFill/>
          <a:ln/>
        </p:spPr>
        <p:txBody>
          <a:bodyPr wrap="square" lIns="0" tIns="0" rIns="0" bIns="0" rtlCol="0" anchor="ctr"/>
          <a:lstStyle/>
          <a:p>
            <a:pPr indent="0" marL="0">
              <a:buNone/>
            </a:pPr>
            <a:r>
              <a:rPr lang="en-US" sz="950" spc="130" kern="0" dirty="0">
                <a:solidFill>
                  <a:srgbClr val="9C5C05"/>
                </a:solidFill>
                <a:latin typeface="Consolas" pitchFamily="34" charset="0"/>
                <a:ea typeface="Consolas" pitchFamily="34" charset="-122"/>
                <a:cs typeface="Consolas" pitchFamily="34" charset="-120"/>
              </a:rPr>
              <a:t>AMBER</a:t>
            </a:r>
            <a:endParaRPr lang="en-US" sz="950" dirty="0"/>
          </a:p>
        </p:txBody>
      </p:sp>
      <p:sp>
        <p:nvSpPr>
          <p:cNvPr id="15" name="Text 13"/>
          <p:cNvSpPr/>
          <p:nvPr/>
        </p:nvSpPr>
        <p:spPr>
          <a:xfrm>
            <a:off x="4645152" y="3017520"/>
            <a:ext cx="2962656" cy="566928"/>
          </a:xfrm>
          <a:prstGeom prst="rect">
            <a:avLst/>
          </a:prstGeom>
          <a:noFill/>
          <a:ln/>
        </p:spPr>
        <p:txBody>
          <a:bodyPr wrap="square" lIns="0" tIns="0" rIns="0" bIns="0" rtlCol="0" anchor="t"/>
          <a:lstStyle/>
          <a:p>
            <a:pPr indent="0" marL="0">
              <a:lnSpc>
                <a:spcPts val="2000"/>
              </a:lnSpc>
              <a:buNone/>
            </a:pPr>
            <a:r>
              <a:rPr lang="en-US" sz="1500" b="1" dirty="0">
                <a:solidFill>
                  <a:srgbClr val="14191A"/>
                </a:solidFill>
                <a:latin typeface="Segoe UI" pitchFamily="34" charset="0"/>
                <a:ea typeface="Segoe UI" pitchFamily="34" charset="-122"/>
                <a:cs typeface="Segoe UI" pitchFamily="34" charset="-120"/>
              </a:rPr>
              <a:t>Needs a decision</a:t>
            </a:r>
            <a:endParaRPr lang="en-US" sz="1500" dirty="0"/>
          </a:p>
        </p:txBody>
      </p:sp>
      <p:sp>
        <p:nvSpPr>
          <p:cNvPr id="16" name="Text 14"/>
          <p:cNvSpPr/>
          <p:nvPr/>
        </p:nvSpPr>
        <p:spPr>
          <a:xfrm>
            <a:off x="4645152" y="3593592"/>
            <a:ext cx="2962656" cy="960120"/>
          </a:xfrm>
          <a:prstGeom prst="rect">
            <a:avLst/>
          </a:prstGeom>
          <a:noFill/>
          <a:ln/>
        </p:spPr>
        <p:txBody>
          <a:bodyPr wrap="square" lIns="0" tIns="0" rIns="0" bIns="0" rtlCol="0" anchor="t"/>
          <a:lstStyle/>
          <a:p>
            <a:pPr indent="0" marL="0">
              <a:lnSpc>
                <a:spcPts val="1700"/>
              </a:lnSpc>
              <a:buNone/>
            </a:pPr>
            <a:r>
              <a:rPr lang="en-US" sz="1250" dirty="0">
                <a:solidFill>
                  <a:srgbClr val="5C6660"/>
                </a:solidFill>
                <a:latin typeface="Segoe UI" pitchFamily="34" charset="0"/>
                <a:ea typeface="Segoe UI" pitchFamily="34" charset="-122"/>
                <a:cs typeface="Segoe UI" pitchFamily="34" charset="-120"/>
              </a:rPr>
              <a:t>Someone must decide, in writing, with a reason. Usually the accountable owner.</a:t>
            </a:r>
            <a:endParaRPr lang="en-US" sz="1250" dirty="0"/>
          </a:p>
        </p:txBody>
      </p:sp>
      <p:sp>
        <p:nvSpPr>
          <p:cNvPr id="17" name="Shape 15"/>
          <p:cNvSpPr/>
          <p:nvPr/>
        </p:nvSpPr>
        <p:spPr>
          <a:xfrm>
            <a:off x="8092440" y="2514600"/>
            <a:ext cx="3474720" cy="2286000"/>
          </a:xfrm>
          <a:prstGeom prst="rect">
            <a:avLst/>
          </a:prstGeom>
          <a:solidFill>
            <a:srgbClr val="F2F3EF"/>
          </a:solidFill>
          <a:ln w="9525">
            <a:solidFill>
              <a:srgbClr val="C4C9BE"/>
            </a:solidFill>
            <a:prstDash val="solid"/>
          </a:ln>
        </p:spPr>
      </p:sp>
      <p:sp>
        <p:nvSpPr>
          <p:cNvPr id="18" name="Text 16"/>
          <p:cNvSpPr/>
          <p:nvPr/>
        </p:nvSpPr>
        <p:spPr>
          <a:xfrm>
            <a:off x="8348472" y="2715768"/>
            <a:ext cx="2962656" cy="219456"/>
          </a:xfrm>
          <a:prstGeom prst="rect">
            <a:avLst/>
          </a:prstGeom>
          <a:noFill/>
          <a:ln/>
        </p:spPr>
        <p:txBody>
          <a:bodyPr wrap="square" lIns="0" tIns="0" rIns="0" bIns="0" rtlCol="0" anchor="ctr"/>
          <a:lstStyle/>
          <a:p>
            <a:pPr indent="0" marL="0">
              <a:buNone/>
            </a:pPr>
            <a:r>
              <a:rPr lang="en-US" sz="950" spc="130" kern="0" dirty="0">
                <a:solidFill>
                  <a:srgbClr val="2F6B3F"/>
                </a:solidFill>
                <a:latin typeface="Consolas" pitchFamily="34" charset="0"/>
                <a:ea typeface="Consolas" pitchFamily="34" charset="-122"/>
                <a:cs typeface="Consolas" pitchFamily="34" charset="-120"/>
              </a:rPr>
              <a:t>GREEN</a:t>
            </a:r>
            <a:endParaRPr lang="en-US" sz="950" dirty="0"/>
          </a:p>
        </p:txBody>
      </p:sp>
      <p:sp>
        <p:nvSpPr>
          <p:cNvPr id="19" name="Text 17"/>
          <p:cNvSpPr/>
          <p:nvPr/>
        </p:nvSpPr>
        <p:spPr>
          <a:xfrm>
            <a:off x="8348472" y="3017520"/>
            <a:ext cx="2962656" cy="566928"/>
          </a:xfrm>
          <a:prstGeom prst="rect">
            <a:avLst/>
          </a:prstGeom>
          <a:noFill/>
          <a:ln/>
        </p:spPr>
        <p:txBody>
          <a:bodyPr wrap="square" lIns="0" tIns="0" rIns="0" bIns="0" rtlCol="0" anchor="t"/>
          <a:lstStyle/>
          <a:p>
            <a:pPr indent="0" marL="0">
              <a:lnSpc>
                <a:spcPts val="2000"/>
              </a:lnSpc>
              <a:buNone/>
            </a:pPr>
            <a:r>
              <a:rPr lang="en-US" sz="1500" b="1" dirty="0">
                <a:solidFill>
                  <a:srgbClr val="14191A"/>
                </a:solidFill>
                <a:latin typeface="Segoe UI" pitchFamily="34" charset="0"/>
                <a:ea typeface="Segoe UI" pitchFamily="34" charset="-122"/>
                <a:cs typeface="Segoe UI" pitchFamily="34" charset="-120"/>
              </a:rPr>
              <a:t>Fine as it stands</a:t>
            </a:r>
            <a:endParaRPr lang="en-US" sz="1500" dirty="0"/>
          </a:p>
        </p:txBody>
      </p:sp>
      <p:sp>
        <p:nvSpPr>
          <p:cNvPr id="20" name="Text 18"/>
          <p:cNvSpPr/>
          <p:nvPr/>
        </p:nvSpPr>
        <p:spPr>
          <a:xfrm>
            <a:off x="8348472" y="3593592"/>
            <a:ext cx="2962656" cy="960120"/>
          </a:xfrm>
          <a:prstGeom prst="rect">
            <a:avLst/>
          </a:prstGeom>
          <a:noFill/>
          <a:ln/>
        </p:spPr>
        <p:txBody>
          <a:bodyPr wrap="square" lIns="0" tIns="0" rIns="0" bIns="0" rtlCol="0" anchor="t"/>
          <a:lstStyle/>
          <a:p>
            <a:pPr indent="0" marL="0">
              <a:lnSpc>
                <a:spcPts val="1700"/>
              </a:lnSpc>
              <a:buNone/>
            </a:pPr>
            <a:r>
              <a:rPr lang="en-US" sz="1250" dirty="0">
                <a:solidFill>
                  <a:srgbClr val="5C6660"/>
                </a:solidFill>
                <a:latin typeface="Segoe UI" pitchFamily="34" charset="0"/>
                <a:ea typeface="Segoe UI" pitchFamily="34" charset="-122"/>
                <a:cs typeface="Segoe UI" pitchFamily="34" charset="-120"/>
              </a:rPr>
              <a:t>Proceed, with normal professional judgement. Most day-to-day use lands here.</a:t>
            </a:r>
            <a:endParaRPr lang="en-US" sz="1250" dirty="0"/>
          </a:p>
        </p:txBody>
      </p:sp>
      <p:sp>
        <p:nvSpPr>
          <p:cNvPr id="21" name="Text 19"/>
          <p:cNvSpPr/>
          <p:nvPr/>
        </p:nvSpPr>
        <p:spPr>
          <a:xfrm>
            <a:off x="685800" y="5029200"/>
            <a:ext cx="10515600" cy="640080"/>
          </a:xfrm>
          <a:prstGeom prst="rect">
            <a:avLst/>
          </a:prstGeom>
          <a:noFill/>
          <a:ln/>
        </p:spPr>
        <p:txBody>
          <a:bodyPr wrap="square" lIns="0" tIns="0" rIns="0" bIns="0" rtlCol="0" anchor="ctr"/>
          <a:lstStyle/>
          <a:p>
            <a:pPr indent="0" marL="0">
              <a:lnSpc>
                <a:spcPts val="2100"/>
              </a:lnSpc>
              <a:buNone/>
            </a:pPr>
            <a:r>
              <a:rPr lang="en-US" sz="1500" dirty="0">
                <a:solidFill>
                  <a:srgbClr val="14191A"/>
                </a:solidFill>
                <a:latin typeface="Segoe UI" pitchFamily="34" charset="0"/>
                <a:ea typeface="Segoe UI" pitchFamily="34" charset="-122"/>
                <a:cs typeface="Segoe UI" pitchFamily="34" charset="-120"/>
              </a:rPr>
              <a:t>Three of the twelve cards are genuinely contested. The argument at your table is the point of the activity — do not resolve it too quickly, and write down where you landed.</a:t>
            </a:r>
            <a:endParaRPr lang="en-US" sz="1500" dirty="0"/>
          </a:p>
        </p:txBody>
      </p:sp>
      <p:sp>
        <p:nvSpPr>
          <p:cNvPr id="22" name="Text 20"/>
          <p:cNvSpPr/>
          <p:nvPr/>
        </p:nvSpPr>
        <p:spPr>
          <a:xfrm>
            <a:off x="685800" y="5760720"/>
            <a:ext cx="10817352" cy="274320"/>
          </a:xfrm>
          <a:prstGeom prst="rect">
            <a:avLst/>
          </a:prstGeom>
          <a:noFill/>
          <a:ln/>
        </p:spPr>
        <p:txBody>
          <a:bodyPr wrap="square" lIns="0" tIns="0" rIns="0" bIns="0" rtlCol="0" anchor="ctr"/>
          <a:lstStyle/>
          <a:p>
            <a:pPr indent="0" marL="0">
              <a:buNone/>
            </a:pPr>
            <a:r>
              <a:rPr lang="en-US" sz="1150" dirty="0">
                <a:solidFill>
                  <a:srgbClr val="5C6660"/>
                </a:solidFill>
                <a:latin typeface="Consolas" pitchFamily="34" charset="0"/>
                <a:ea typeface="Consolas" pitchFamily="34" charset="-122"/>
                <a:cs typeface="Consolas" pitchFamily="34" charset="-120"/>
              </a:rPr>
              <a:t>Photograph every table’s sort before you clear up. Evidence item E-06.</a:t>
            </a:r>
            <a:endParaRPr lang="en-US" sz="11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4191A"/>
        </a:solidFill>
      </p:bgPr>
    </p:bg>
    <p:spTree>
      <p:nvGrpSpPr>
        <p:cNvPr id="1" name=""/>
        <p:cNvGrpSpPr/>
        <p:nvPr/>
      </p:nvGrpSpPr>
      <p:grpSpPr>
        <a:xfrm>
          <a:off x="0" y="0"/>
          <a:ext cx="0" cy="0"/>
          <a:chOff x="0" y="0"/>
          <a:chExt cx="0" cy="0"/>
        </a:xfrm>
      </p:grpSpPr>
      <p:sp>
        <p:nvSpPr>
          <p:cNvPr id="2" name="Text 0"/>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4A544E"/>
                </a:solidFill>
                <a:latin typeface="Consolas" pitchFamily="34" charset="0"/>
                <a:ea typeface="Consolas" pitchFamily="34" charset="-122"/>
                <a:cs typeface="Consolas" pitchFamily="34" charset="-120"/>
              </a:rPr>
              <a:t>13</a:t>
            </a:r>
            <a:endParaRPr lang="en-US" sz="900" dirty="0"/>
          </a:p>
        </p:txBody>
      </p:sp>
      <p:sp>
        <p:nvSpPr>
          <p:cNvPr id="3" name="Text 1"/>
          <p:cNvSpPr/>
          <p:nvPr/>
        </p:nvSpPr>
        <p:spPr>
          <a:xfrm>
            <a:off x="685800" y="2377440"/>
            <a:ext cx="10817352" cy="274320"/>
          </a:xfrm>
          <a:prstGeom prst="rect">
            <a:avLst/>
          </a:prstGeom>
          <a:noFill/>
          <a:ln/>
        </p:spPr>
        <p:txBody>
          <a:bodyPr wrap="square" lIns="0" tIns="0" rIns="0" bIns="0" rtlCol="0" anchor="ctr"/>
          <a:lstStyle/>
          <a:p>
            <a:pPr indent="0" marL="0">
              <a:buNone/>
            </a:pPr>
            <a:r>
              <a:rPr lang="en-US" sz="1200" spc="200" kern="0" dirty="0">
                <a:solidFill>
                  <a:srgbClr val="8E9BE8"/>
                </a:solidFill>
                <a:latin typeface="Consolas" pitchFamily="34" charset="0"/>
                <a:ea typeface="Consolas" pitchFamily="34" charset="-122"/>
                <a:cs typeface="Consolas" pitchFamily="34" charset="-120"/>
              </a:rPr>
              <a:t>MODULES 3 AND 4 · 60 MINUTES · PARALLEL TRACKS</a:t>
            </a:r>
            <a:endParaRPr lang="en-US" sz="1200" dirty="0"/>
          </a:p>
        </p:txBody>
      </p:sp>
      <p:sp>
        <p:nvSpPr>
          <p:cNvPr id="4" name="Text 2"/>
          <p:cNvSpPr/>
          <p:nvPr/>
        </p:nvSpPr>
        <p:spPr>
          <a:xfrm>
            <a:off x="685800" y="2834640"/>
            <a:ext cx="9144000" cy="914400"/>
          </a:xfrm>
          <a:prstGeom prst="rect">
            <a:avLst/>
          </a:prstGeom>
          <a:noFill/>
          <a:ln/>
        </p:spPr>
        <p:txBody>
          <a:bodyPr wrap="square" lIns="0" tIns="0" rIns="0" bIns="0" rtlCol="0" anchor="ctr"/>
          <a:lstStyle/>
          <a:p>
            <a:pPr indent="0" marL="0">
              <a:buNone/>
            </a:pPr>
            <a:r>
              <a:rPr lang="en-US" sz="4600" dirty="0">
                <a:solidFill>
                  <a:srgbClr val="FFFFFF"/>
                </a:solidFill>
                <a:latin typeface="Georgia" pitchFamily="34" charset="0"/>
                <a:ea typeface="Georgia" pitchFamily="34" charset="-122"/>
                <a:cs typeface="Georgia" pitchFamily="34" charset="-120"/>
              </a:rPr>
              <a:t>Split the room.</a:t>
            </a:r>
            <a:endParaRPr lang="en-US" sz="4600" dirty="0"/>
          </a:p>
        </p:txBody>
      </p:sp>
      <p:sp>
        <p:nvSpPr>
          <p:cNvPr id="5" name="Text 3"/>
          <p:cNvSpPr/>
          <p:nvPr/>
        </p:nvSpPr>
        <p:spPr>
          <a:xfrm>
            <a:off x="685800" y="4023360"/>
            <a:ext cx="5486400" cy="365760"/>
          </a:xfrm>
          <a:prstGeom prst="rect">
            <a:avLst/>
          </a:prstGeom>
          <a:noFill/>
          <a:ln/>
        </p:spPr>
        <p:txBody>
          <a:bodyPr wrap="square" lIns="0" tIns="0" rIns="0" bIns="0" rtlCol="0" anchor="ctr"/>
          <a:lstStyle/>
          <a:p>
            <a:pPr indent="0" marL="0">
              <a:buNone/>
            </a:pPr>
            <a:r>
              <a:rPr lang="en-US" sz="1600" dirty="0">
                <a:solidFill>
                  <a:srgbClr val="B6BFB8"/>
                </a:solidFill>
                <a:latin typeface="Consolas" pitchFamily="34" charset="0"/>
                <a:ea typeface="Consolas" pitchFamily="34" charset="-122"/>
                <a:cs typeface="Consolas" pitchFamily="34" charset="-120"/>
              </a:rPr>
              <a:t>M3 · Teaching staff  →  Room ____________</a:t>
            </a:r>
            <a:endParaRPr lang="en-US" sz="1600" dirty="0"/>
          </a:p>
        </p:txBody>
      </p:sp>
      <p:sp>
        <p:nvSpPr>
          <p:cNvPr id="6" name="Text 4"/>
          <p:cNvSpPr/>
          <p:nvPr/>
        </p:nvSpPr>
        <p:spPr>
          <a:xfrm>
            <a:off x="685800" y="4526280"/>
            <a:ext cx="7315200" cy="365760"/>
          </a:xfrm>
          <a:prstGeom prst="rect">
            <a:avLst/>
          </a:prstGeom>
          <a:noFill/>
          <a:ln/>
        </p:spPr>
        <p:txBody>
          <a:bodyPr wrap="square" lIns="0" tIns="0" rIns="0" bIns="0" rtlCol="0" anchor="ctr"/>
          <a:lstStyle/>
          <a:p>
            <a:pPr indent="0" marL="0">
              <a:buNone/>
            </a:pPr>
            <a:r>
              <a:rPr lang="en-US" sz="1600" dirty="0">
                <a:solidFill>
                  <a:srgbClr val="B6BFB8"/>
                </a:solidFill>
                <a:latin typeface="Consolas" pitchFamily="34" charset="0"/>
                <a:ea typeface="Consolas" pitchFamily="34" charset="-122"/>
                <a:cs typeface="Consolas" pitchFamily="34" charset="-120"/>
              </a:rPr>
              <a:t>M4 · Admin, office, admissions, SLT  →  Room ____________</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85800" y="6382512"/>
            <a:ext cx="7315200" cy="256032"/>
          </a:xfrm>
          <a:prstGeom prst="rect">
            <a:avLst/>
          </a:prstGeom>
          <a:noFill/>
          <a:ln/>
        </p:spPr>
        <p:txBody>
          <a:bodyPr wrap="square" lIns="0" tIns="0" rIns="0" bIns="0" rtlCol="0" anchor="ctr"/>
          <a:lstStyle/>
          <a:p>
            <a:pPr indent="0" marL="0">
              <a:buNone/>
            </a:pPr>
            <a:r>
              <a:rPr lang="en-US" sz="900" spc="100" kern="0" dirty="0">
                <a:solidFill>
                  <a:srgbClr val="9BA69E"/>
                </a:solidFill>
                <a:latin typeface="Consolas" pitchFamily="34" charset="0"/>
                <a:ea typeface="Consolas" pitchFamily="34" charset="-122"/>
                <a:cs typeface="Consolas" pitchFamily="34" charset="-120"/>
              </a:rPr>
              <a:t>M3 · Teaching track</a:t>
            </a:r>
            <a:endParaRPr lang="en-US" sz="900" dirty="0"/>
          </a:p>
        </p:txBody>
      </p:sp>
      <p:sp>
        <p:nvSpPr>
          <p:cNvPr id="3" name="Text 1"/>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9BA69E"/>
                </a:solidFill>
                <a:latin typeface="Consolas" pitchFamily="34" charset="0"/>
                <a:ea typeface="Consolas" pitchFamily="34" charset="-122"/>
                <a:cs typeface="Consolas" pitchFamily="34" charset="-120"/>
              </a:rPr>
              <a:t>14</a:t>
            </a:r>
            <a:endParaRPr lang="en-US" sz="900" dirty="0"/>
          </a:p>
        </p:txBody>
      </p:sp>
      <p:sp>
        <p:nvSpPr>
          <p:cNvPr id="4" name="Shape 2"/>
          <p:cNvSpPr/>
          <p:nvPr/>
        </p:nvSpPr>
        <p:spPr>
          <a:xfrm>
            <a:off x="9811512" y="347472"/>
            <a:ext cx="1691640" cy="329184"/>
          </a:xfrm>
          <a:prstGeom prst="rect">
            <a:avLst/>
          </a:prstGeom>
          <a:solidFill>
            <a:srgbClr val="F2F3EF"/>
          </a:solidFill>
          <a:ln w="9525">
            <a:solidFill>
              <a:srgbClr val="C4C9BE"/>
            </a:solidFill>
            <a:prstDash val="solid"/>
          </a:ln>
        </p:spPr>
      </p:sp>
      <p:sp>
        <p:nvSpPr>
          <p:cNvPr id="5" name="Text 3"/>
          <p:cNvSpPr/>
          <p:nvPr/>
        </p:nvSpPr>
        <p:spPr>
          <a:xfrm>
            <a:off x="9811512" y="347472"/>
            <a:ext cx="1691640" cy="329184"/>
          </a:xfrm>
          <a:prstGeom prst="rect">
            <a:avLst/>
          </a:prstGeom>
          <a:noFill/>
          <a:ln/>
        </p:spPr>
        <p:txBody>
          <a:bodyPr wrap="square" lIns="0" tIns="0" rIns="0" bIns="0" rtlCol="0" anchor="ctr"/>
          <a:lstStyle/>
          <a:p>
            <a:pPr algn="ctr" indent="0" marL="0">
              <a:buNone/>
            </a:pPr>
            <a:r>
              <a:rPr lang="en-US" sz="1050" spc="100" kern="0" dirty="0">
                <a:solidFill>
                  <a:srgbClr val="5C6660"/>
                </a:solidFill>
                <a:latin typeface="Consolas" pitchFamily="34" charset="0"/>
                <a:ea typeface="Consolas" pitchFamily="34" charset="-122"/>
                <a:cs typeface="Consolas" pitchFamily="34" charset="-120"/>
              </a:rPr>
              <a:t>15 MIN</a:t>
            </a:r>
            <a:endParaRPr lang="en-US" sz="1050" dirty="0"/>
          </a:p>
        </p:txBody>
      </p:sp>
      <p:sp>
        <p:nvSpPr>
          <p:cNvPr id="6" name="Text 4"/>
          <p:cNvSpPr/>
          <p:nvPr/>
        </p:nvSpPr>
        <p:spPr>
          <a:xfrm>
            <a:off x="685800" y="384048"/>
            <a:ext cx="10817352" cy="256032"/>
          </a:xfrm>
          <a:prstGeom prst="rect">
            <a:avLst/>
          </a:prstGeom>
          <a:noFill/>
          <a:ln/>
        </p:spPr>
        <p:txBody>
          <a:bodyPr wrap="square" lIns="0" tIns="0" rIns="0" bIns="0" rtlCol="0" anchor="ctr"/>
          <a:lstStyle/>
          <a:p>
            <a:pPr indent="0" marL="0">
              <a:buNone/>
            </a:pPr>
            <a:r>
              <a:rPr lang="en-US" sz="1100" spc="160" kern="0" dirty="0">
                <a:solidFill>
                  <a:srgbClr val="23349B"/>
                </a:solidFill>
                <a:latin typeface="Consolas" pitchFamily="34" charset="0"/>
                <a:ea typeface="Consolas" pitchFamily="34" charset="-122"/>
                <a:cs typeface="Consolas" pitchFamily="34" charset="-120"/>
              </a:rPr>
              <a:t>MODULE 3</a:t>
            </a:r>
            <a:endParaRPr lang="en-US" sz="1100" dirty="0"/>
          </a:p>
        </p:txBody>
      </p:sp>
      <p:sp>
        <p:nvSpPr>
          <p:cNvPr id="7" name="Text 5"/>
          <p:cNvSpPr/>
          <p:nvPr/>
        </p:nvSpPr>
        <p:spPr>
          <a:xfrm>
            <a:off x="685800" y="749808"/>
            <a:ext cx="10817352" cy="1051560"/>
          </a:xfrm>
          <a:prstGeom prst="rect">
            <a:avLst/>
          </a:prstGeom>
          <a:noFill/>
          <a:ln/>
        </p:spPr>
        <p:txBody>
          <a:bodyPr wrap="square" lIns="0" tIns="0" rIns="0" bIns="0" rtlCol="0" anchor="t"/>
          <a:lstStyle/>
          <a:p>
            <a:pPr indent="0" marL="0">
              <a:lnSpc>
                <a:spcPts val="4200"/>
              </a:lnSpc>
              <a:buNone/>
            </a:pPr>
            <a:r>
              <a:rPr lang="en-US" sz="3600" dirty="0">
                <a:solidFill>
                  <a:srgbClr val="14191A"/>
                </a:solidFill>
                <a:latin typeface="Georgia" pitchFamily="34" charset="0"/>
                <a:ea typeface="Georgia" pitchFamily="34" charset="-122"/>
                <a:cs typeface="Georgia" pitchFamily="34" charset="-120"/>
              </a:rPr>
              <a:t>The struggle test</a:t>
            </a:r>
            <a:endParaRPr lang="en-US" sz="3600" dirty="0"/>
          </a:p>
        </p:txBody>
      </p:sp>
      <p:sp>
        <p:nvSpPr>
          <p:cNvPr id="8" name="Shape 6"/>
          <p:cNvSpPr/>
          <p:nvPr/>
        </p:nvSpPr>
        <p:spPr>
          <a:xfrm>
            <a:off x="685800" y="2148840"/>
            <a:ext cx="10817352" cy="1234440"/>
          </a:xfrm>
          <a:prstGeom prst="rect">
            <a:avLst/>
          </a:prstGeom>
          <a:solidFill>
            <a:srgbClr val="E4E7F5"/>
          </a:solidFill>
          <a:ln w="12700">
            <a:solidFill>
              <a:srgbClr val="23349B"/>
            </a:solidFill>
            <a:prstDash val="solid"/>
          </a:ln>
        </p:spPr>
      </p:sp>
      <p:sp>
        <p:nvSpPr>
          <p:cNvPr id="9" name="Text 7"/>
          <p:cNvSpPr/>
          <p:nvPr/>
        </p:nvSpPr>
        <p:spPr>
          <a:xfrm>
            <a:off x="1051560" y="2377440"/>
            <a:ext cx="10085832" cy="777240"/>
          </a:xfrm>
          <a:prstGeom prst="rect">
            <a:avLst/>
          </a:prstGeom>
          <a:noFill/>
          <a:ln/>
        </p:spPr>
        <p:txBody>
          <a:bodyPr wrap="square" lIns="0" tIns="0" rIns="0" bIns="0" rtlCol="0" anchor="ctr"/>
          <a:lstStyle/>
          <a:p>
            <a:pPr indent="0" marL="0">
              <a:buNone/>
            </a:pPr>
            <a:r>
              <a:rPr lang="en-US" sz="2600" dirty="0">
                <a:solidFill>
                  <a:srgbClr val="1B2879"/>
                </a:solidFill>
                <a:latin typeface="Georgia" pitchFamily="34" charset="0"/>
                <a:ea typeface="Georgia" pitchFamily="34" charset="-122"/>
                <a:cs typeface="Georgia" pitchFamily="34" charset="-120"/>
              </a:rPr>
              <a:t>If the difficulty you removed was the point of the task, you removed the task.</a:t>
            </a:r>
            <a:endParaRPr lang="en-US" sz="2600" dirty="0"/>
          </a:p>
        </p:txBody>
      </p:sp>
      <p:sp>
        <p:nvSpPr>
          <p:cNvPr id="10" name="Text 8"/>
          <p:cNvSpPr/>
          <p:nvPr/>
        </p:nvSpPr>
        <p:spPr>
          <a:xfrm>
            <a:off x="685800" y="3657600"/>
            <a:ext cx="10424160" cy="3108960"/>
          </a:xfrm>
          <a:prstGeom prst="rect">
            <a:avLst/>
          </a:prstGeom>
          <a:noFill/>
          <a:ln/>
        </p:spPr>
        <p:txBody>
          <a:bodyPr wrap="square" lIns="0" tIns="0" rIns="0" bIns="0" rtlCol="0" anchor="t"/>
          <a:lstStyle/>
          <a:p>
            <a:pPr marL="203200" indent="-203200">
              <a:spcAft>
                <a:spcPts val="1100"/>
              </a:spcAft>
              <a:buSzPct val="100000"/>
              <a:buChar char="•"/>
            </a:pPr>
            <a:r>
              <a:rPr lang="en-US" sz="1550" dirty="0">
                <a:solidFill>
                  <a:srgbClr val="14191A"/>
                </a:solidFill>
                <a:latin typeface="Segoe UI" pitchFamily="34" charset="0"/>
                <a:ea typeface="Segoe UI" pitchFamily="34" charset="-122"/>
                <a:cs typeface="Segoe UI" pitchFamily="34" charset="-120"/>
              </a:rPr>
              <a:t>Some difficulty is friction — formatting, transcription, finding a starting point. Remove it freely.</a:t>
            </a:r>
            <a:endParaRPr lang="en-US" sz="1550" dirty="0"/>
          </a:p>
          <a:p>
            <a:pPr marL="203200" indent="-203200">
              <a:spcAft>
                <a:spcPts val="1100"/>
              </a:spcAft>
              <a:buSzPct val="100000"/>
              <a:buChar char="•"/>
            </a:pPr>
            <a:r>
              <a:rPr lang="en-US" sz="1550" dirty="0">
                <a:solidFill>
                  <a:srgbClr val="14191A"/>
                </a:solidFill>
                <a:latin typeface="Segoe UI" pitchFamily="34" charset="0"/>
                <a:ea typeface="Segoe UI" pitchFamily="34" charset="-122"/>
                <a:cs typeface="Segoe UI" pitchFamily="34" charset="-120"/>
              </a:rPr>
              <a:t>Some difficulty is the learning — constructing an argument, holding a method in mind, choosing between approaches. Removing it removes the lesson.</a:t>
            </a:r>
            <a:endParaRPr lang="en-US" sz="1550" dirty="0"/>
          </a:p>
          <a:p>
            <a:pPr marL="203200" indent="-203200">
              <a:spcAft>
                <a:spcPts val="1100"/>
              </a:spcAft>
              <a:buSzPct val="100000"/>
              <a:buChar char="•"/>
            </a:pPr>
            <a:r>
              <a:rPr lang="en-US" sz="1550" dirty="0">
                <a:solidFill>
                  <a:srgbClr val="14191A"/>
                </a:solidFill>
                <a:latin typeface="Segoe UI" pitchFamily="34" charset="0"/>
                <a:ea typeface="Segoe UI" pitchFamily="34" charset="-122"/>
                <a:cs typeface="Segoe UI" pitchFamily="34" charset="-120"/>
              </a:rPr>
              <a:t>The test is not "did they use AI". It is "what did the difficulty do".</a:t>
            </a:r>
            <a:endParaRPr lang="en-US" sz="1550" dirty="0"/>
          </a:p>
          <a:p>
            <a:pPr marL="203200" indent="-203200">
              <a:spcAft>
                <a:spcPts val="1100"/>
              </a:spcAft>
              <a:buSzPct val="100000"/>
              <a:buChar char="•"/>
            </a:pPr>
            <a:r>
              <a:rPr lang="en-US" sz="1550" dirty="0">
                <a:solidFill>
                  <a:srgbClr val="14191A"/>
                </a:solidFill>
                <a:latin typeface="Segoe UI" pitchFamily="34" charset="0"/>
                <a:ea typeface="Segoe UI" pitchFamily="34" charset="-122"/>
                <a:cs typeface="Segoe UI" pitchFamily="34" charset="-120"/>
              </a:rPr>
              <a:t>Only the subject specialist can make this call. That is why this module is departmental, not whole-school.</a:t>
            </a:r>
            <a:endParaRPr lang="en-US" sz="15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685800" y="6382512"/>
            <a:ext cx="7315200" cy="256032"/>
          </a:xfrm>
          <a:prstGeom prst="rect">
            <a:avLst/>
          </a:prstGeom>
          <a:noFill/>
          <a:ln/>
        </p:spPr>
        <p:txBody>
          <a:bodyPr wrap="square" lIns="0" tIns="0" rIns="0" bIns="0" rtlCol="0" anchor="ctr"/>
          <a:lstStyle/>
          <a:p>
            <a:pPr indent="0" marL="0">
              <a:buNone/>
            </a:pPr>
            <a:r>
              <a:rPr lang="en-US" sz="900" spc="100" kern="0" dirty="0">
                <a:solidFill>
                  <a:srgbClr val="9BA69E"/>
                </a:solidFill>
                <a:latin typeface="Consolas" pitchFamily="34" charset="0"/>
                <a:ea typeface="Consolas" pitchFamily="34" charset="-122"/>
                <a:cs typeface="Consolas" pitchFamily="34" charset="-120"/>
              </a:rPr>
              <a:t>M3 · Assessment</a:t>
            </a:r>
            <a:endParaRPr lang="en-US" sz="900" dirty="0"/>
          </a:p>
        </p:txBody>
      </p:sp>
      <p:sp>
        <p:nvSpPr>
          <p:cNvPr id="3" name="Text 1"/>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9BA69E"/>
                </a:solidFill>
                <a:latin typeface="Consolas" pitchFamily="34" charset="0"/>
                <a:ea typeface="Consolas" pitchFamily="34" charset="-122"/>
                <a:cs typeface="Consolas" pitchFamily="34" charset="-120"/>
              </a:rPr>
              <a:t>15</a:t>
            </a:r>
            <a:endParaRPr lang="en-US" sz="900" dirty="0"/>
          </a:p>
        </p:txBody>
      </p:sp>
      <p:sp>
        <p:nvSpPr>
          <p:cNvPr id="4" name="Shape 2"/>
          <p:cNvSpPr/>
          <p:nvPr/>
        </p:nvSpPr>
        <p:spPr>
          <a:xfrm>
            <a:off x="9811512" y="347472"/>
            <a:ext cx="1691640" cy="329184"/>
          </a:xfrm>
          <a:prstGeom prst="rect">
            <a:avLst/>
          </a:prstGeom>
          <a:solidFill>
            <a:srgbClr val="F2F3EF"/>
          </a:solidFill>
          <a:ln w="9525">
            <a:solidFill>
              <a:srgbClr val="C4C9BE"/>
            </a:solidFill>
            <a:prstDash val="solid"/>
          </a:ln>
        </p:spPr>
      </p:sp>
      <p:sp>
        <p:nvSpPr>
          <p:cNvPr id="5" name="Text 3"/>
          <p:cNvSpPr/>
          <p:nvPr/>
        </p:nvSpPr>
        <p:spPr>
          <a:xfrm>
            <a:off x="9811512" y="347472"/>
            <a:ext cx="1691640" cy="329184"/>
          </a:xfrm>
          <a:prstGeom prst="rect">
            <a:avLst/>
          </a:prstGeom>
          <a:noFill/>
          <a:ln/>
        </p:spPr>
        <p:txBody>
          <a:bodyPr wrap="square" lIns="0" tIns="0" rIns="0" bIns="0" rtlCol="0" anchor="ctr"/>
          <a:lstStyle/>
          <a:p>
            <a:pPr algn="ctr" indent="0" marL="0">
              <a:buNone/>
            </a:pPr>
            <a:r>
              <a:rPr lang="en-US" sz="1050" spc="100" kern="0" dirty="0">
                <a:solidFill>
                  <a:srgbClr val="5C6660"/>
                </a:solidFill>
                <a:latin typeface="Consolas" pitchFamily="34" charset="0"/>
                <a:ea typeface="Consolas" pitchFamily="34" charset="-122"/>
                <a:cs typeface="Consolas" pitchFamily="34" charset="-120"/>
              </a:rPr>
              <a:t>15 MIN</a:t>
            </a:r>
            <a:endParaRPr lang="en-US" sz="1050" dirty="0"/>
          </a:p>
        </p:txBody>
      </p:sp>
      <p:sp>
        <p:nvSpPr>
          <p:cNvPr id="6" name="Text 4"/>
          <p:cNvSpPr/>
          <p:nvPr/>
        </p:nvSpPr>
        <p:spPr>
          <a:xfrm>
            <a:off x="685800" y="384048"/>
            <a:ext cx="10817352" cy="256032"/>
          </a:xfrm>
          <a:prstGeom prst="rect">
            <a:avLst/>
          </a:prstGeom>
          <a:noFill/>
          <a:ln/>
        </p:spPr>
        <p:txBody>
          <a:bodyPr wrap="square" lIns="0" tIns="0" rIns="0" bIns="0" rtlCol="0" anchor="ctr"/>
          <a:lstStyle/>
          <a:p>
            <a:pPr indent="0" marL="0">
              <a:buNone/>
            </a:pPr>
            <a:r>
              <a:rPr lang="en-US" sz="1100" spc="160" kern="0" dirty="0">
                <a:solidFill>
                  <a:srgbClr val="23349B"/>
                </a:solidFill>
                <a:latin typeface="Consolas" pitchFamily="34" charset="0"/>
                <a:ea typeface="Consolas" pitchFamily="34" charset="-122"/>
                <a:cs typeface="Consolas" pitchFamily="34" charset="-120"/>
              </a:rPr>
              <a:t>REDESIGN, DO NOT POLICE</a:t>
            </a:r>
            <a:endParaRPr lang="en-US" sz="1100" dirty="0"/>
          </a:p>
        </p:txBody>
      </p:sp>
      <p:sp>
        <p:nvSpPr>
          <p:cNvPr id="7" name="Text 5"/>
          <p:cNvSpPr/>
          <p:nvPr/>
        </p:nvSpPr>
        <p:spPr>
          <a:xfrm>
            <a:off x="685800" y="749808"/>
            <a:ext cx="10817352" cy="1051560"/>
          </a:xfrm>
          <a:prstGeom prst="rect">
            <a:avLst/>
          </a:prstGeom>
          <a:noFill/>
          <a:ln/>
        </p:spPr>
        <p:txBody>
          <a:bodyPr wrap="square" lIns="0" tIns="0" rIns="0" bIns="0" rtlCol="0" anchor="t"/>
          <a:lstStyle/>
          <a:p>
            <a:pPr indent="0" marL="0">
              <a:lnSpc>
                <a:spcPts val="4200"/>
              </a:lnSpc>
              <a:buNone/>
            </a:pPr>
            <a:r>
              <a:rPr lang="en-US" sz="3600" dirty="0">
                <a:solidFill>
                  <a:srgbClr val="14191A"/>
                </a:solidFill>
                <a:latin typeface="Georgia" pitchFamily="34" charset="0"/>
                <a:ea typeface="Georgia" pitchFamily="34" charset="-122"/>
                <a:cs typeface="Georgia" pitchFamily="34" charset="-120"/>
              </a:rPr>
              <a:t>Detection is not a strategy.</a:t>
            </a:r>
            <a:endParaRPr lang="en-US" sz="3600" dirty="0"/>
          </a:p>
        </p:txBody>
      </p:sp>
      <p:sp>
        <p:nvSpPr>
          <p:cNvPr id="8" name="Shape 6"/>
          <p:cNvSpPr/>
          <p:nvPr/>
        </p:nvSpPr>
        <p:spPr>
          <a:xfrm>
            <a:off x="685800" y="2103120"/>
            <a:ext cx="5303520" cy="1600200"/>
          </a:xfrm>
          <a:prstGeom prst="rect">
            <a:avLst/>
          </a:prstGeom>
          <a:solidFill>
            <a:srgbClr val="F2F3EF"/>
          </a:solidFill>
          <a:ln w="9525">
            <a:solidFill>
              <a:srgbClr val="C4C9BE"/>
            </a:solidFill>
            <a:prstDash val="solid"/>
          </a:ln>
        </p:spPr>
      </p:sp>
      <p:sp>
        <p:nvSpPr>
          <p:cNvPr id="9" name="Text 7"/>
          <p:cNvSpPr/>
          <p:nvPr/>
        </p:nvSpPr>
        <p:spPr>
          <a:xfrm>
            <a:off x="941832" y="2304288"/>
            <a:ext cx="4791456" cy="219456"/>
          </a:xfrm>
          <a:prstGeom prst="rect">
            <a:avLst/>
          </a:prstGeom>
          <a:noFill/>
          <a:ln/>
        </p:spPr>
        <p:txBody>
          <a:bodyPr wrap="square" lIns="0" tIns="0" rIns="0" bIns="0" rtlCol="0" anchor="ctr"/>
          <a:lstStyle/>
          <a:p>
            <a:pPr indent="0" marL="0">
              <a:buNone/>
            </a:pPr>
            <a:r>
              <a:rPr lang="en-US" sz="950" spc="130" kern="0" dirty="0">
                <a:solidFill>
                  <a:srgbClr val="A32A1E"/>
                </a:solidFill>
                <a:latin typeface="Consolas" pitchFamily="34" charset="0"/>
                <a:ea typeface="Consolas" pitchFamily="34" charset="-122"/>
                <a:cs typeface="Consolas" pitchFamily="34" charset="-120"/>
              </a:rPr>
              <a:t>WHY NOT</a:t>
            </a:r>
            <a:endParaRPr lang="en-US" sz="950" dirty="0"/>
          </a:p>
        </p:txBody>
      </p:sp>
      <p:sp>
        <p:nvSpPr>
          <p:cNvPr id="10" name="Text 8"/>
          <p:cNvSpPr/>
          <p:nvPr/>
        </p:nvSpPr>
        <p:spPr>
          <a:xfrm>
            <a:off x="941832" y="2606040"/>
            <a:ext cx="4791456" cy="566928"/>
          </a:xfrm>
          <a:prstGeom prst="rect">
            <a:avLst/>
          </a:prstGeom>
          <a:noFill/>
          <a:ln/>
        </p:spPr>
        <p:txBody>
          <a:bodyPr wrap="square" lIns="0" tIns="0" rIns="0" bIns="0" rtlCol="0" anchor="t"/>
          <a:lstStyle/>
          <a:p>
            <a:pPr indent="0" marL="0">
              <a:lnSpc>
                <a:spcPts val="2000"/>
              </a:lnSpc>
              <a:buNone/>
            </a:pPr>
            <a:r>
              <a:rPr lang="en-US" sz="1500" b="1" dirty="0">
                <a:solidFill>
                  <a:srgbClr val="14191A"/>
                </a:solidFill>
                <a:latin typeface="Segoe UI" pitchFamily="34" charset="0"/>
                <a:ea typeface="Segoe UI" pitchFamily="34" charset="-122"/>
                <a:cs typeface="Segoe UI" pitchFamily="34" charset="-120"/>
              </a:rPr>
              <a:t>Detection scores are probabilistic and contestable. They are wrong most often for EAL writers and for unusual voices — exactly the students least able to argue back.</a:t>
            </a:r>
            <a:endParaRPr lang="en-US" sz="1500" dirty="0"/>
          </a:p>
        </p:txBody>
      </p:sp>
      <p:sp>
        <p:nvSpPr>
          <p:cNvPr id="11" name="Shape 9"/>
          <p:cNvSpPr/>
          <p:nvPr/>
        </p:nvSpPr>
        <p:spPr>
          <a:xfrm>
            <a:off x="6263640" y="2103120"/>
            <a:ext cx="5303520" cy="1600200"/>
          </a:xfrm>
          <a:prstGeom prst="rect">
            <a:avLst/>
          </a:prstGeom>
          <a:solidFill>
            <a:srgbClr val="F2F3EF"/>
          </a:solidFill>
          <a:ln w="9525">
            <a:solidFill>
              <a:srgbClr val="C4C9BE"/>
            </a:solidFill>
            <a:prstDash val="solid"/>
          </a:ln>
        </p:spPr>
      </p:sp>
      <p:sp>
        <p:nvSpPr>
          <p:cNvPr id="12" name="Text 10"/>
          <p:cNvSpPr/>
          <p:nvPr/>
        </p:nvSpPr>
        <p:spPr>
          <a:xfrm>
            <a:off x="6519672" y="2304288"/>
            <a:ext cx="4791456" cy="219456"/>
          </a:xfrm>
          <a:prstGeom prst="rect">
            <a:avLst/>
          </a:prstGeom>
          <a:noFill/>
          <a:ln/>
        </p:spPr>
        <p:txBody>
          <a:bodyPr wrap="square" lIns="0" tIns="0" rIns="0" bIns="0" rtlCol="0" anchor="ctr"/>
          <a:lstStyle/>
          <a:p>
            <a:pPr indent="0" marL="0">
              <a:buNone/>
            </a:pPr>
            <a:r>
              <a:rPr lang="en-US" sz="950" spc="130" kern="0" dirty="0">
                <a:solidFill>
                  <a:srgbClr val="2F6B3F"/>
                </a:solidFill>
                <a:latin typeface="Consolas" pitchFamily="34" charset="0"/>
                <a:ea typeface="Consolas" pitchFamily="34" charset="-122"/>
                <a:cs typeface="Consolas" pitchFamily="34" charset="-120"/>
              </a:rPr>
              <a:t>WHAT TO DO INSTEAD</a:t>
            </a:r>
            <a:endParaRPr lang="en-US" sz="950" dirty="0"/>
          </a:p>
        </p:txBody>
      </p:sp>
      <p:sp>
        <p:nvSpPr>
          <p:cNvPr id="13" name="Text 11"/>
          <p:cNvSpPr/>
          <p:nvPr/>
        </p:nvSpPr>
        <p:spPr>
          <a:xfrm>
            <a:off x="6519672" y="2606040"/>
            <a:ext cx="4791456" cy="566928"/>
          </a:xfrm>
          <a:prstGeom prst="rect">
            <a:avLst/>
          </a:prstGeom>
          <a:noFill/>
          <a:ln/>
        </p:spPr>
        <p:txBody>
          <a:bodyPr wrap="square" lIns="0" tIns="0" rIns="0" bIns="0" rtlCol="0" anchor="t"/>
          <a:lstStyle/>
          <a:p>
            <a:pPr indent="0" marL="0">
              <a:lnSpc>
                <a:spcPts val="2000"/>
              </a:lnSpc>
              <a:buNone/>
            </a:pPr>
            <a:r>
              <a:rPr lang="en-US" sz="1500" b="1" dirty="0">
                <a:solidFill>
                  <a:srgbClr val="14191A"/>
                </a:solidFill>
                <a:latin typeface="Segoe UI" pitchFamily="34" charset="0"/>
                <a:ea typeface="Segoe UI" pitchFamily="34" charset="-122"/>
                <a:cs typeface="Segoe UI" pitchFamily="34" charset="-120"/>
              </a:rPr>
              <a:t>Change the task so that AI assistance does not produce a good answer, and make the process visible.</a:t>
            </a:r>
            <a:endParaRPr lang="en-US" sz="1500" dirty="0"/>
          </a:p>
        </p:txBody>
      </p:sp>
      <p:sp>
        <p:nvSpPr>
          <p:cNvPr id="14" name="Text 12"/>
          <p:cNvSpPr/>
          <p:nvPr/>
        </p:nvSpPr>
        <p:spPr>
          <a:xfrm>
            <a:off x="685800" y="4023360"/>
            <a:ext cx="10424160" cy="3108960"/>
          </a:xfrm>
          <a:prstGeom prst="rect">
            <a:avLst/>
          </a:prstGeom>
          <a:noFill/>
          <a:ln/>
        </p:spPr>
        <p:txBody>
          <a:bodyPr wrap="square" lIns="0" tIns="0" rIns="0" bIns="0" rtlCol="0" anchor="t"/>
          <a:lstStyle/>
          <a:p>
            <a:pPr marL="203200" indent="-203200">
              <a:spcAft>
                <a:spcPts val="1100"/>
              </a:spcAft>
              <a:buSzPct val="100000"/>
              <a:buChar char="•"/>
            </a:pPr>
            <a:r>
              <a:rPr lang="en-US" sz="1550" dirty="0">
                <a:solidFill>
                  <a:srgbClr val="14191A"/>
                </a:solidFill>
                <a:latin typeface="Segoe UI" pitchFamily="34" charset="0"/>
                <a:ea typeface="Segoe UI" pitchFamily="34" charset="-122"/>
                <a:cs typeface="Segoe UI" pitchFamily="34" charset="-120"/>
              </a:rPr>
              <a:t>Process evidence — versioned drafts, in-class checkpoints, annotated planning.</a:t>
            </a:r>
            <a:endParaRPr lang="en-US" sz="1550" dirty="0"/>
          </a:p>
          <a:p>
            <a:pPr marL="203200" indent="-203200">
              <a:spcAft>
                <a:spcPts val="1100"/>
              </a:spcAft>
              <a:buSzPct val="100000"/>
              <a:buChar char="•"/>
            </a:pPr>
            <a:r>
              <a:rPr lang="en-US" sz="1550" dirty="0">
                <a:solidFill>
                  <a:srgbClr val="14191A"/>
                </a:solidFill>
                <a:latin typeface="Segoe UI" pitchFamily="34" charset="0"/>
                <a:ea typeface="Segoe UI" pitchFamily="34" charset="-122"/>
                <a:cs typeface="Segoe UI" pitchFamily="34" charset="-120"/>
              </a:rPr>
              <a:t>Oral defence — three minutes on why you made a choice will do more than any detector.</a:t>
            </a:r>
            <a:endParaRPr lang="en-US" sz="1550" dirty="0"/>
          </a:p>
          <a:p>
            <a:pPr marL="203200" indent="-203200">
              <a:spcAft>
                <a:spcPts val="1100"/>
              </a:spcAft>
              <a:buSzPct val="100000"/>
              <a:buChar char="•"/>
            </a:pPr>
            <a:r>
              <a:rPr lang="en-US" sz="1550" dirty="0">
                <a:solidFill>
                  <a:srgbClr val="14191A"/>
                </a:solidFill>
                <a:latin typeface="Segoe UI" pitchFamily="34" charset="0"/>
                <a:ea typeface="Segoe UI" pitchFamily="34" charset="-122"/>
                <a:cs typeface="Segoe UI" pitchFamily="34" charset="-120"/>
              </a:rPr>
              <a:t>Specify permitted tools per task, in writing, at three levels.</a:t>
            </a:r>
            <a:endParaRPr lang="en-US" sz="1550" dirty="0"/>
          </a:p>
          <a:p>
            <a:pPr marL="203200" indent="-203200">
              <a:spcAft>
                <a:spcPts val="1100"/>
              </a:spcAft>
              <a:buSzPct val="100000"/>
              <a:buChar char="•"/>
            </a:pPr>
            <a:r>
              <a:rPr lang="en-US" sz="1550" dirty="0">
                <a:solidFill>
                  <a:srgbClr val="14191A"/>
                </a:solidFill>
                <a:latin typeface="Segoe UI" pitchFamily="34" charset="0"/>
                <a:ea typeface="Segoe UI" pitchFamily="34" charset="-122"/>
                <a:cs typeface="Segoe UI" pitchFamily="34" charset="-120"/>
              </a:rPr>
              <a:t>When you do suspect misuse: talk to the student first, ask about the work, never treat a score as proof.</a:t>
            </a:r>
            <a:endParaRPr lang="en-US" sz="15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685800" y="6382512"/>
            <a:ext cx="7315200" cy="256032"/>
          </a:xfrm>
          <a:prstGeom prst="rect">
            <a:avLst/>
          </a:prstGeom>
          <a:noFill/>
          <a:ln/>
        </p:spPr>
        <p:txBody>
          <a:bodyPr wrap="square" lIns="0" tIns="0" rIns="0" bIns="0" rtlCol="0" anchor="ctr"/>
          <a:lstStyle/>
          <a:p>
            <a:pPr indent="0" marL="0">
              <a:buNone/>
            </a:pPr>
            <a:r>
              <a:rPr lang="en-US" sz="900" spc="100" kern="0" dirty="0">
                <a:solidFill>
                  <a:srgbClr val="9BA69E"/>
                </a:solidFill>
                <a:latin typeface="Consolas" pitchFamily="34" charset="0"/>
                <a:ea typeface="Consolas" pitchFamily="34" charset="-122"/>
                <a:cs typeface="Consolas" pitchFamily="34" charset="-120"/>
              </a:rPr>
              <a:t>M3 · Activity</a:t>
            </a:r>
            <a:endParaRPr lang="en-US" sz="900" dirty="0"/>
          </a:p>
        </p:txBody>
      </p:sp>
      <p:sp>
        <p:nvSpPr>
          <p:cNvPr id="3" name="Text 1"/>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9BA69E"/>
                </a:solidFill>
                <a:latin typeface="Consolas" pitchFamily="34" charset="0"/>
                <a:ea typeface="Consolas" pitchFamily="34" charset="-122"/>
                <a:cs typeface="Consolas" pitchFamily="34" charset="-120"/>
              </a:rPr>
              <a:t>16</a:t>
            </a:r>
            <a:endParaRPr lang="en-US" sz="900" dirty="0"/>
          </a:p>
        </p:txBody>
      </p:sp>
      <p:sp>
        <p:nvSpPr>
          <p:cNvPr id="4" name="Shape 2"/>
          <p:cNvSpPr/>
          <p:nvPr/>
        </p:nvSpPr>
        <p:spPr>
          <a:xfrm>
            <a:off x="9811512" y="347472"/>
            <a:ext cx="1691640" cy="329184"/>
          </a:xfrm>
          <a:prstGeom prst="rect">
            <a:avLst/>
          </a:prstGeom>
          <a:solidFill>
            <a:srgbClr val="23349B"/>
          </a:solidFill>
          <a:ln w="9525">
            <a:solidFill>
              <a:srgbClr val="23349B"/>
            </a:solidFill>
            <a:prstDash val="solid"/>
          </a:ln>
        </p:spPr>
      </p:sp>
      <p:sp>
        <p:nvSpPr>
          <p:cNvPr id="5" name="Text 3"/>
          <p:cNvSpPr/>
          <p:nvPr/>
        </p:nvSpPr>
        <p:spPr>
          <a:xfrm>
            <a:off x="9811512" y="347472"/>
            <a:ext cx="1691640" cy="329184"/>
          </a:xfrm>
          <a:prstGeom prst="rect">
            <a:avLst/>
          </a:prstGeom>
          <a:noFill/>
          <a:ln/>
        </p:spPr>
        <p:txBody>
          <a:bodyPr wrap="square" lIns="0" tIns="0" rIns="0" bIns="0" rtlCol="0" anchor="ctr"/>
          <a:lstStyle/>
          <a:p>
            <a:pPr algn="ctr" indent="0" marL="0">
              <a:buNone/>
            </a:pPr>
            <a:r>
              <a:rPr lang="en-US" sz="1050" spc="100" kern="0" dirty="0">
                <a:solidFill>
                  <a:srgbClr val="FFFFFF"/>
                </a:solidFill>
                <a:latin typeface="Consolas" pitchFamily="34" charset="0"/>
                <a:ea typeface="Consolas" pitchFamily="34" charset="-122"/>
                <a:cs typeface="Consolas" pitchFamily="34" charset="-120"/>
              </a:rPr>
              <a:t>30 MIN</a:t>
            </a:r>
            <a:endParaRPr lang="en-US" sz="1050" dirty="0"/>
          </a:p>
        </p:txBody>
      </p:sp>
      <p:sp>
        <p:nvSpPr>
          <p:cNvPr id="6" name="Text 4"/>
          <p:cNvSpPr/>
          <p:nvPr/>
        </p:nvSpPr>
        <p:spPr>
          <a:xfrm>
            <a:off x="685800" y="384048"/>
            <a:ext cx="10817352" cy="256032"/>
          </a:xfrm>
          <a:prstGeom prst="rect">
            <a:avLst/>
          </a:prstGeom>
          <a:noFill/>
          <a:ln/>
        </p:spPr>
        <p:txBody>
          <a:bodyPr wrap="square" lIns="0" tIns="0" rIns="0" bIns="0" rtlCol="0" anchor="ctr"/>
          <a:lstStyle/>
          <a:p>
            <a:pPr indent="0" marL="0">
              <a:buNone/>
            </a:pPr>
            <a:r>
              <a:rPr lang="en-US" sz="1100" spc="160" kern="0" dirty="0">
                <a:solidFill>
                  <a:srgbClr val="23349B"/>
                </a:solidFill>
                <a:latin typeface="Consolas" pitchFamily="34" charset="0"/>
                <a:ea typeface="Consolas" pitchFamily="34" charset="-122"/>
                <a:cs typeface="Consolas" pitchFamily="34" charset="-120"/>
              </a:rPr>
              <a:t>ACTIVITY 3</a:t>
            </a:r>
            <a:endParaRPr lang="en-US" sz="1100" dirty="0"/>
          </a:p>
        </p:txBody>
      </p:sp>
      <p:sp>
        <p:nvSpPr>
          <p:cNvPr id="7" name="Text 5"/>
          <p:cNvSpPr/>
          <p:nvPr/>
        </p:nvSpPr>
        <p:spPr>
          <a:xfrm>
            <a:off x="685800" y="749808"/>
            <a:ext cx="10817352" cy="1051560"/>
          </a:xfrm>
          <a:prstGeom prst="rect">
            <a:avLst/>
          </a:prstGeom>
          <a:noFill/>
          <a:ln/>
        </p:spPr>
        <p:txBody>
          <a:bodyPr wrap="square" lIns="0" tIns="0" rIns="0" bIns="0" rtlCol="0" anchor="t"/>
          <a:lstStyle/>
          <a:p>
            <a:pPr indent="0" marL="0">
              <a:lnSpc>
                <a:spcPts val="4200"/>
              </a:lnSpc>
              <a:buNone/>
            </a:pPr>
            <a:r>
              <a:rPr lang="en-US" sz="4400" dirty="0">
                <a:solidFill>
                  <a:srgbClr val="14191A"/>
                </a:solidFill>
                <a:latin typeface="Georgia" pitchFamily="34" charset="0"/>
                <a:ea typeface="Georgia" pitchFamily="34" charset="-122"/>
                <a:cs typeface="Georgia" pitchFamily="34" charset="-120"/>
              </a:rPr>
              <a:t>Rebuild one task</a:t>
            </a:r>
            <a:endParaRPr lang="en-US" sz="4400" dirty="0"/>
          </a:p>
        </p:txBody>
      </p:sp>
      <p:sp>
        <p:nvSpPr>
          <p:cNvPr id="8" name="Text 6"/>
          <p:cNvSpPr/>
          <p:nvPr/>
        </p:nvSpPr>
        <p:spPr>
          <a:xfrm>
            <a:off x="685800" y="2011680"/>
            <a:ext cx="9144000" cy="320040"/>
          </a:xfrm>
          <a:prstGeom prst="rect">
            <a:avLst/>
          </a:prstGeom>
          <a:noFill/>
          <a:ln/>
        </p:spPr>
        <p:txBody>
          <a:bodyPr wrap="square" lIns="0" tIns="0" rIns="0" bIns="0" rtlCol="0" anchor="ctr"/>
          <a:lstStyle/>
          <a:p>
            <a:pPr indent="0" marL="0">
              <a:buNone/>
            </a:pPr>
            <a:r>
              <a:rPr lang="en-US" sz="1700" i="1" dirty="0">
                <a:solidFill>
                  <a:srgbClr val="23349B"/>
                </a:solidFill>
                <a:latin typeface="Segoe UI" pitchFamily="34" charset="0"/>
                <a:ea typeface="Segoe UI" pitchFamily="34" charset="-122"/>
                <a:cs typeface="Segoe UI" pitchFamily="34" charset="-120"/>
              </a:rPr>
              <a:t>Department groups. Everyone brought one assessed task from a current unit.</a:t>
            </a:r>
            <a:endParaRPr lang="en-US" sz="1700" dirty="0"/>
          </a:p>
        </p:txBody>
      </p:sp>
      <p:sp>
        <p:nvSpPr>
          <p:cNvPr id="9" name="Text 7"/>
          <p:cNvSpPr/>
          <p:nvPr/>
        </p:nvSpPr>
        <p:spPr>
          <a:xfrm>
            <a:off x="685800" y="2560320"/>
            <a:ext cx="10424160" cy="3108960"/>
          </a:xfrm>
          <a:prstGeom prst="rect">
            <a:avLst/>
          </a:prstGeom>
          <a:noFill/>
          <a:ln/>
        </p:spPr>
        <p:txBody>
          <a:bodyPr wrap="square" lIns="0" tIns="0" rIns="0" bIns="0" rtlCol="0" anchor="t"/>
          <a:lstStyle/>
          <a:p>
            <a:pPr marL="203200" indent="-203200">
              <a:spcAft>
                <a:spcPts val="1200"/>
              </a:spcAft>
              <a:buSzPct val="100000"/>
              <a:buChar char="•"/>
            </a:pPr>
            <a:r>
              <a:rPr lang="en-US" sz="1600" dirty="0">
                <a:solidFill>
                  <a:srgbClr val="14191A"/>
                </a:solidFill>
                <a:latin typeface="Segoe UI" pitchFamily="34" charset="0"/>
                <a:ea typeface="Segoe UI" pitchFamily="34" charset="-122"/>
                <a:cs typeface="Segoe UI" pitchFamily="34" charset="-120"/>
              </a:rPr>
              <a:t>Name what the task is actually assessing — the underlying skill, not the artefact produced.</a:t>
            </a:r>
            <a:endParaRPr lang="en-US" sz="1600" dirty="0"/>
          </a:p>
          <a:p>
            <a:pPr marL="203200" indent="-203200">
              <a:spcAft>
                <a:spcPts val="1200"/>
              </a:spcAft>
              <a:buSzPct val="100000"/>
              <a:buChar char="•"/>
            </a:pPr>
            <a:r>
              <a:rPr lang="en-US" sz="1600" dirty="0">
                <a:solidFill>
                  <a:srgbClr val="14191A"/>
                </a:solidFill>
                <a:latin typeface="Segoe UI" pitchFamily="34" charset="0"/>
                <a:ea typeface="Segoe UI" pitchFamily="34" charset="-122"/>
                <a:cs typeface="Segoe UI" pitchFamily="34" charset="-120"/>
              </a:rPr>
              <a:t>Rewrite it so that a model cannot produce a good answer. Usually this means adding local context, a required process, or a defence.</a:t>
            </a:r>
            <a:endParaRPr lang="en-US" sz="1600" dirty="0"/>
          </a:p>
          <a:p>
            <a:pPr marL="203200" indent="-203200">
              <a:spcAft>
                <a:spcPts val="1200"/>
              </a:spcAft>
              <a:buSzPct val="100000"/>
              <a:buChar char="•"/>
            </a:pPr>
            <a:r>
              <a:rPr lang="en-US" sz="1600" dirty="0">
                <a:solidFill>
                  <a:srgbClr val="14191A"/>
                </a:solidFill>
                <a:latin typeface="Segoe UI" pitchFamily="34" charset="0"/>
                <a:ea typeface="Segoe UI" pitchFamily="34" charset="-122"/>
                <a:cs typeface="Segoe UI" pitchFamily="34" charset="-120"/>
              </a:rPr>
              <a:t>Write the two-line permitted-use statement students will see on the task itself.</a:t>
            </a:r>
            <a:endParaRPr lang="en-US" sz="1600" dirty="0"/>
          </a:p>
          <a:p>
            <a:pPr marL="203200" indent="-203200">
              <a:spcAft>
                <a:spcPts val="1200"/>
              </a:spcAft>
              <a:buSzPct val="100000"/>
              <a:buChar char="•"/>
            </a:pPr>
            <a:r>
              <a:rPr lang="en-US" sz="1600" dirty="0">
                <a:solidFill>
                  <a:srgbClr val="14191A"/>
                </a:solidFill>
                <a:latin typeface="Segoe UI" pitchFamily="34" charset="0"/>
                <a:ea typeface="Segoe UI" pitchFamily="34" charset="-122"/>
                <a:cs typeface="Segoe UI" pitchFamily="34" charset="-120"/>
              </a:rPr>
              <a:t>Swap with another department and attack their version. Find the loophole.</a:t>
            </a:r>
            <a:endParaRPr lang="en-US" sz="1600" dirty="0"/>
          </a:p>
        </p:txBody>
      </p:sp>
      <p:sp>
        <p:nvSpPr>
          <p:cNvPr id="10" name="Shape 8"/>
          <p:cNvSpPr/>
          <p:nvPr/>
        </p:nvSpPr>
        <p:spPr>
          <a:xfrm>
            <a:off x="685800" y="5074920"/>
            <a:ext cx="10817352" cy="914400"/>
          </a:xfrm>
          <a:prstGeom prst="rect">
            <a:avLst/>
          </a:prstGeom>
          <a:solidFill>
            <a:srgbClr val="E2ECE3"/>
          </a:solidFill>
          <a:ln w="12700">
            <a:solidFill>
              <a:srgbClr val="2F6B3F"/>
            </a:solidFill>
            <a:prstDash val="solid"/>
          </a:ln>
        </p:spPr>
      </p:sp>
      <p:sp>
        <p:nvSpPr>
          <p:cNvPr id="11" name="Text 9"/>
          <p:cNvSpPr/>
          <p:nvPr/>
        </p:nvSpPr>
        <p:spPr>
          <a:xfrm>
            <a:off x="960120" y="5257800"/>
            <a:ext cx="10268712" cy="548640"/>
          </a:xfrm>
          <a:prstGeom prst="rect">
            <a:avLst/>
          </a:prstGeom>
          <a:noFill/>
          <a:ln/>
        </p:spPr>
        <p:txBody>
          <a:bodyPr wrap="square" lIns="0" tIns="0" rIns="0" bIns="0" rtlCol="0" anchor="ctr"/>
          <a:lstStyle/>
          <a:p>
            <a:pPr indent="0" marL="0">
              <a:lnSpc>
                <a:spcPts val="1900"/>
              </a:lnSpc>
              <a:buNone/>
            </a:pPr>
            <a:r>
              <a:rPr lang="en-US" sz="1400" dirty="0">
                <a:solidFill>
                  <a:srgbClr val="23522F"/>
                </a:solidFill>
                <a:latin typeface="Segoe UI" pitchFamily="34" charset="0"/>
                <a:ea typeface="Segoe UI" pitchFamily="34" charset="-122"/>
                <a:cs typeface="Segoe UI" pitchFamily="34" charset="-120"/>
              </a:rPr>
              <a:t>Everyone leaves with a real redesigned task, not a plan to make one. Collect them by department — this is the strongest evidence of practice change you will produce all day.</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85800" y="6382512"/>
            <a:ext cx="7315200" cy="256032"/>
          </a:xfrm>
          <a:prstGeom prst="rect">
            <a:avLst/>
          </a:prstGeom>
          <a:noFill/>
          <a:ln/>
        </p:spPr>
        <p:txBody>
          <a:bodyPr wrap="square" lIns="0" tIns="0" rIns="0" bIns="0" rtlCol="0" anchor="ctr"/>
          <a:lstStyle/>
          <a:p>
            <a:pPr indent="0" marL="0">
              <a:buNone/>
            </a:pPr>
            <a:r>
              <a:rPr lang="en-US" sz="900" spc="100" kern="0" dirty="0">
                <a:solidFill>
                  <a:srgbClr val="9BA69E"/>
                </a:solidFill>
                <a:latin typeface="Consolas" pitchFamily="34" charset="0"/>
                <a:ea typeface="Consolas" pitchFamily="34" charset="-122"/>
                <a:cs typeface="Consolas" pitchFamily="34" charset="-120"/>
              </a:rPr>
              <a:t>M4 · Operations track</a:t>
            </a:r>
            <a:endParaRPr lang="en-US" sz="900" dirty="0"/>
          </a:p>
        </p:txBody>
      </p:sp>
      <p:sp>
        <p:nvSpPr>
          <p:cNvPr id="3" name="Text 1"/>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9BA69E"/>
                </a:solidFill>
                <a:latin typeface="Consolas" pitchFamily="34" charset="0"/>
                <a:ea typeface="Consolas" pitchFamily="34" charset="-122"/>
                <a:cs typeface="Consolas" pitchFamily="34" charset="-120"/>
              </a:rPr>
              <a:t>17</a:t>
            </a:r>
            <a:endParaRPr lang="en-US" sz="900" dirty="0"/>
          </a:p>
        </p:txBody>
      </p:sp>
      <p:sp>
        <p:nvSpPr>
          <p:cNvPr id="4" name="Shape 2"/>
          <p:cNvSpPr/>
          <p:nvPr/>
        </p:nvSpPr>
        <p:spPr>
          <a:xfrm>
            <a:off x="9811512" y="347472"/>
            <a:ext cx="1691640" cy="329184"/>
          </a:xfrm>
          <a:prstGeom prst="rect">
            <a:avLst/>
          </a:prstGeom>
          <a:solidFill>
            <a:srgbClr val="F2F3EF"/>
          </a:solidFill>
          <a:ln w="9525">
            <a:solidFill>
              <a:srgbClr val="C4C9BE"/>
            </a:solidFill>
            <a:prstDash val="solid"/>
          </a:ln>
        </p:spPr>
      </p:sp>
      <p:sp>
        <p:nvSpPr>
          <p:cNvPr id="5" name="Text 3"/>
          <p:cNvSpPr/>
          <p:nvPr/>
        </p:nvSpPr>
        <p:spPr>
          <a:xfrm>
            <a:off x="9811512" y="347472"/>
            <a:ext cx="1691640" cy="329184"/>
          </a:xfrm>
          <a:prstGeom prst="rect">
            <a:avLst/>
          </a:prstGeom>
          <a:noFill/>
          <a:ln/>
        </p:spPr>
        <p:txBody>
          <a:bodyPr wrap="square" lIns="0" tIns="0" rIns="0" bIns="0" rtlCol="0" anchor="ctr"/>
          <a:lstStyle/>
          <a:p>
            <a:pPr algn="ctr" indent="0" marL="0">
              <a:buNone/>
            </a:pPr>
            <a:r>
              <a:rPr lang="en-US" sz="1050" spc="100" kern="0" dirty="0">
                <a:solidFill>
                  <a:srgbClr val="5C6660"/>
                </a:solidFill>
                <a:latin typeface="Consolas" pitchFamily="34" charset="0"/>
                <a:ea typeface="Consolas" pitchFamily="34" charset="-122"/>
                <a:cs typeface="Consolas" pitchFamily="34" charset="-120"/>
              </a:rPr>
              <a:t>25 MIN</a:t>
            </a:r>
            <a:endParaRPr lang="en-US" sz="1050" dirty="0"/>
          </a:p>
        </p:txBody>
      </p:sp>
      <p:sp>
        <p:nvSpPr>
          <p:cNvPr id="6" name="Text 4"/>
          <p:cNvSpPr/>
          <p:nvPr/>
        </p:nvSpPr>
        <p:spPr>
          <a:xfrm>
            <a:off x="685800" y="384048"/>
            <a:ext cx="10817352" cy="256032"/>
          </a:xfrm>
          <a:prstGeom prst="rect">
            <a:avLst/>
          </a:prstGeom>
          <a:noFill/>
          <a:ln/>
        </p:spPr>
        <p:txBody>
          <a:bodyPr wrap="square" lIns="0" tIns="0" rIns="0" bIns="0" rtlCol="0" anchor="ctr"/>
          <a:lstStyle/>
          <a:p>
            <a:pPr indent="0" marL="0">
              <a:buNone/>
            </a:pPr>
            <a:r>
              <a:rPr lang="en-US" sz="1100" spc="160" kern="0" dirty="0">
                <a:solidFill>
                  <a:srgbClr val="23349B"/>
                </a:solidFill>
                <a:latin typeface="Consolas" pitchFamily="34" charset="0"/>
                <a:ea typeface="Consolas" pitchFamily="34" charset="-122"/>
                <a:cs typeface="Consolas" pitchFamily="34" charset="-120"/>
              </a:rPr>
              <a:t>MODULE 4</a:t>
            </a:r>
            <a:endParaRPr lang="en-US" sz="1100" dirty="0"/>
          </a:p>
        </p:txBody>
      </p:sp>
      <p:sp>
        <p:nvSpPr>
          <p:cNvPr id="7" name="Text 5"/>
          <p:cNvSpPr/>
          <p:nvPr/>
        </p:nvSpPr>
        <p:spPr>
          <a:xfrm>
            <a:off x="685800" y="749808"/>
            <a:ext cx="10817352" cy="1051560"/>
          </a:xfrm>
          <a:prstGeom prst="rect">
            <a:avLst/>
          </a:prstGeom>
          <a:noFill/>
          <a:ln/>
        </p:spPr>
        <p:txBody>
          <a:bodyPr wrap="square" lIns="0" tIns="0" rIns="0" bIns="0" rtlCol="0" anchor="t"/>
          <a:lstStyle/>
          <a:p>
            <a:pPr indent="0" marL="0">
              <a:lnSpc>
                <a:spcPts val="4200"/>
              </a:lnSpc>
              <a:buNone/>
            </a:pPr>
            <a:r>
              <a:rPr lang="en-US" sz="3400" dirty="0">
                <a:solidFill>
                  <a:srgbClr val="14191A"/>
                </a:solidFill>
                <a:latin typeface="Georgia" pitchFamily="34" charset="0"/>
                <a:ea typeface="Georgia" pitchFamily="34" charset="-122"/>
                <a:cs typeface="Georgia" pitchFamily="34" charset="-120"/>
              </a:rPr>
              <a:t>Nine questions before you buy anything.</a:t>
            </a:r>
            <a:endParaRPr lang="en-US" sz="3400" dirty="0"/>
          </a:p>
        </p:txBody>
      </p:sp>
      <p:sp>
        <p:nvSpPr>
          <p:cNvPr id="8" name="Text 6"/>
          <p:cNvSpPr/>
          <p:nvPr/>
        </p:nvSpPr>
        <p:spPr>
          <a:xfrm>
            <a:off x="685800" y="1874520"/>
            <a:ext cx="457200" cy="411480"/>
          </a:xfrm>
          <a:prstGeom prst="rect">
            <a:avLst/>
          </a:prstGeom>
          <a:noFill/>
          <a:ln/>
        </p:spPr>
        <p:txBody>
          <a:bodyPr wrap="square" lIns="0" tIns="0" rIns="0" bIns="0" rtlCol="0" anchor="t"/>
          <a:lstStyle/>
          <a:p>
            <a:pPr indent="0" marL="0">
              <a:buNone/>
            </a:pPr>
            <a:r>
              <a:rPr lang="en-US" sz="1200" dirty="0">
                <a:solidFill>
                  <a:srgbClr val="A32A1E"/>
                </a:solidFill>
                <a:latin typeface="Consolas" pitchFamily="34" charset="0"/>
                <a:ea typeface="Consolas" pitchFamily="34" charset="-122"/>
                <a:cs typeface="Consolas" pitchFamily="34" charset="-120"/>
              </a:rPr>
              <a:t>01</a:t>
            </a:r>
            <a:endParaRPr lang="en-US" sz="1200" dirty="0"/>
          </a:p>
        </p:txBody>
      </p:sp>
      <p:sp>
        <p:nvSpPr>
          <p:cNvPr id="9" name="Text 7"/>
          <p:cNvSpPr/>
          <p:nvPr/>
        </p:nvSpPr>
        <p:spPr>
          <a:xfrm>
            <a:off x="1188720" y="1874520"/>
            <a:ext cx="4846320" cy="685800"/>
          </a:xfrm>
          <a:prstGeom prst="rect">
            <a:avLst/>
          </a:prstGeom>
          <a:noFill/>
          <a:ln/>
        </p:spPr>
        <p:txBody>
          <a:bodyPr wrap="square" lIns="0" tIns="0" rIns="0" bIns="0" rtlCol="0" anchor="t"/>
          <a:lstStyle/>
          <a:p>
            <a:pPr indent="0" marL="0">
              <a:lnSpc>
                <a:spcPts val="1900"/>
              </a:lnSpc>
              <a:buNone/>
            </a:pPr>
            <a:r>
              <a:rPr lang="en-US" sz="1400" b="1" dirty="0">
                <a:solidFill>
                  <a:srgbClr val="A32A1E"/>
                </a:solidFill>
                <a:latin typeface="Segoe UI" pitchFamily="34" charset="0"/>
                <a:ea typeface="Segoe UI" pitchFamily="34" charset="-122"/>
                <a:cs typeface="Segoe UI" pitchFamily="34" charset="-120"/>
              </a:rPr>
              <a:t>Does it infer emotion, mood or attention from biometric signals?</a:t>
            </a:r>
            <a:endParaRPr lang="en-US" sz="1400" dirty="0"/>
          </a:p>
        </p:txBody>
      </p:sp>
      <p:sp>
        <p:nvSpPr>
          <p:cNvPr id="10" name="Text 8"/>
          <p:cNvSpPr/>
          <p:nvPr/>
        </p:nvSpPr>
        <p:spPr>
          <a:xfrm>
            <a:off x="685800" y="2624328"/>
            <a:ext cx="457200" cy="411480"/>
          </a:xfrm>
          <a:prstGeom prst="rect">
            <a:avLst/>
          </a:prstGeom>
          <a:noFill/>
          <a:ln/>
        </p:spPr>
        <p:txBody>
          <a:bodyPr wrap="square" lIns="0" tIns="0" rIns="0" bIns="0" rtlCol="0" anchor="t"/>
          <a:lstStyle/>
          <a:p>
            <a:pPr indent="0" marL="0">
              <a:buNone/>
            </a:pPr>
            <a:r>
              <a:rPr lang="en-US" sz="1200" dirty="0">
                <a:solidFill>
                  <a:srgbClr val="23349B"/>
                </a:solidFill>
                <a:latin typeface="Consolas" pitchFamily="34" charset="0"/>
                <a:ea typeface="Consolas" pitchFamily="34" charset="-122"/>
                <a:cs typeface="Consolas" pitchFamily="34" charset="-120"/>
              </a:rPr>
              <a:t>02</a:t>
            </a:r>
            <a:endParaRPr lang="en-US" sz="1200" dirty="0"/>
          </a:p>
        </p:txBody>
      </p:sp>
      <p:sp>
        <p:nvSpPr>
          <p:cNvPr id="11" name="Text 9"/>
          <p:cNvSpPr/>
          <p:nvPr/>
        </p:nvSpPr>
        <p:spPr>
          <a:xfrm>
            <a:off x="1188720" y="2624328"/>
            <a:ext cx="4846320" cy="685800"/>
          </a:xfrm>
          <a:prstGeom prst="rect">
            <a:avLst/>
          </a:prstGeom>
          <a:noFill/>
          <a:ln/>
        </p:spPr>
        <p:txBody>
          <a:bodyPr wrap="square" lIns="0" tIns="0" rIns="0" bIns="0" rtlCol="0" anchor="t"/>
          <a:lstStyle/>
          <a:p>
            <a:pPr indent="0" marL="0">
              <a:lnSpc>
                <a:spcPts val="1900"/>
              </a:lnSpc>
              <a:buNone/>
            </a:pPr>
            <a:r>
              <a:rPr lang="en-US" sz="1400" dirty="0">
                <a:solidFill>
                  <a:srgbClr val="14191A"/>
                </a:solidFill>
                <a:latin typeface="Segoe UI" pitchFamily="34" charset="0"/>
                <a:ea typeface="Segoe UI" pitchFamily="34" charset="-122"/>
                <a:cs typeface="Segoe UI" pitchFamily="34" charset="-120"/>
              </a:rPr>
              <a:t>Does it fall into any Annex III education category?</a:t>
            </a:r>
            <a:endParaRPr lang="en-US" sz="1400" dirty="0"/>
          </a:p>
        </p:txBody>
      </p:sp>
      <p:sp>
        <p:nvSpPr>
          <p:cNvPr id="12" name="Text 10"/>
          <p:cNvSpPr/>
          <p:nvPr/>
        </p:nvSpPr>
        <p:spPr>
          <a:xfrm>
            <a:off x="685800" y="3374136"/>
            <a:ext cx="457200" cy="411480"/>
          </a:xfrm>
          <a:prstGeom prst="rect">
            <a:avLst/>
          </a:prstGeom>
          <a:noFill/>
          <a:ln/>
        </p:spPr>
        <p:txBody>
          <a:bodyPr wrap="square" lIns="0" tIns="0" rIns="0" bIns="0" rtlCol="0" anchor="t"/>
          <a:lstStyle/>
          <a:p>
            <a:pPr indent="0" marL="0">
              <a:buNone/>
            </a:pPr>
            <a:r>
              <a:rPr lang="en-US" sz="1200" dirty="0">
                <a:solidFill>
                  <a:srgbClr val="23349B"/>
                </a:solidFill>
                <a:latin typeface="Consolas" pitchFamily="34" charset="0"/>
                <a:ea typeface="Consolas" pitchFamily="34" charset="-122"/>
                <a:cs typeface="Consolas" pitchFamily="34" charset="-120"/>
              </a:rPr>
              <a:t>03</a:t>
            </a:r>
            <a:endParaRPr lang="en-US" sz="1200" dirty="0"/>
          </a:p>
        </p:txBody>
      </p:sp>
      <p:sp>
        <p:nvSpPr>
          <p:cNvPr id="13" name="Text 11"/>
          <p:cNvSpPr/>
          <p:nvPr/>
        </p:nvSpPr>
        <p:spPr>
          <a:xfrm>
            <a:off x="1188720" y="3374136"/>
            <a:ext cx="4846320" cy="685800"/>
          </a:xfrm>
          <a:prstGeom prst="rect">
            <a:avLst/>
          </a:prstGeom>
          <a:noFill/>
          <a:ln/>
        </p:spPr>
        <p:txBody>
          <a:bodyPr wrap="square" lIns="0" tIns="0" rIns="0" bIns="0" rtlCol="0" anchor="t"/>
          <a:lstStyle/>
          <a:p>
            <a:pPr indent="0" marL="0">
              <a:lnSpc>
                <a:spcPts val="1900"/>
              </a:lnSpc>
              <a:buNone/>
            </a:pPr>
            <a:r>
              <a:rPr lang="en-US" sz="1400" dirty="0">
                <a:solidFill>
                  <a:srgbClr val="14191A"/>
                </a:solidFill>
                <a:latin typeface="Segoe UI" pitchFamily="34" charset="0"/>
                <a:ea typeface="Segoe UI" pitchFamily="34" charset="-122"/>
                <a:cs typeface="Segoe UI" pitchFamily="34" charset="-120"/>
              </a:rPr>
              <a:t>Where is data processed, and is there a data processing agreement?</a:t>
            </a:r>
            <a:endParaRPr lang="en-US" sz="1400" dirty="0"/>
          </a:p>
        </p:txBody>
      </p:sp>
      <p:sp>
        <p:nvSpPr>
          <p:cNvPr id="14" name="Text 12"/>
          <p:cNvSpPr/>
          <p:nvPr/>
        </p:nvSpPr>
        <p:spPr>
          <a:xfrm>
            <a:off x="685800" y="4123944"/>
            <a:ext cx="457200" cy="411480"/>
          </a:xfrm>
          <a:prstGeom prst="rect">
            <a:avLst/>
          </a:prstGeom>
          <a:noFill/>
          <a:ln/>
        </p:spPr>
        <p:txBody>
          <a:bodyPr wrap="square" lIns="0" tIns="0" rIns="0" bIns="0" rtlCol="0" anchor="t"/>
          <a:lstStyle/>
          <a:p>
            <a:pPr indent="0" marL="0">
              <a:buNone/>
            </a:pPr>
            <a:r>
              <a:rPr lang="en-US" sz="1200" dirty="0">
                <a:solidFill>
                  <a:srgbClr val="23349B"/>
                </a:solidFill>
                <a:latin typeface="Consolas" pitchFamily="34" charset="0"/>
                <a:ea typeface="Consolas" pitchFamily="34" charset="-122"/>
                <a:cs typeface="Consolas" pitchFamily="34" charset="-120"/>
              </a:rPr>
              <a:t>04</a:t>
            </a:r>
            <a:endParaRPr lang="en-US" sz="1200" dirty="0"/>
          </a:p>
        </p:txBody>
      </p:sp>
      <p:sp>
        <p:nvSpPr>
          <p:cNvPr id="15" name="Text 13"/>
          <p:cNvSpPr/>
          <p:nvPr/>
        </p:nvSpPr>
        <p:spPr>
          <a:xfrm>
            <a:off x="1188720" y="4123944"/>
            <a:ext cx="4846320" cy="685800"/>
          </a:xfrm>
          <a:prstGeom prst="rect">
            <a:avLst/>
          </a:prstGeom>
          <a:noFill/>
          <a:ln/>
        </p:spPr>
        <p:txBody>
          <a:bodyPr wrap="square" lIns="0" tIns="0" rIns="0" bIns="0" rtlCol="0" anchor="t"/>
          <a:lstStyle/>
          <a:p>
            <a:pPr indent="0" marL="0">
              <a:lnSpc>
                <a:spcPts val="1900"/>
              </a:lnSpc>
              <a:buNone/>
            </a:pPr>
            <a:r>
              <a:rPr lang="en-US" sz="1400" dirty="0">
                <a:solidFill>
                  <a:srgbClr val="14191A"/>
                </a:solidFill>
                <a:latin typeface="Segoe UI" pitchFamily="34" charset="0"/>
                <a:ea typeface="Segoe UI" pitchFamily="34" charset="-122"/>
                <a:cs typeface="Segoe UI" pitchFamily="34" charset="-120"/>
              </a:rPr>
              <a:t>Is our data used to train their models — and can we opt out in writing?</a:t>
            </a:r>
            <a:endParaRPr lang="en-US" sz="1400" dirty="0"/>
          </a:p>
        </p:txBody>
      </p:sp>
      <p:sp>
        <p:nvSpPr>
          <p:cNvPr id="16" name="Text 14"/>
          <p:cNvSpPr/>
          <p:nvPr/>
        </p:nvSpPr>
        <p:spPr>
          <a:xfrm>
            <a:off x="685800" y="4873752"/>
            <a:ext cx="457200" cy="411480"/>
          </a:xfrm>
          <a:prstGeom prst="rect">
            <a:avLst/>
          </a:prstGeom>
          <a:noFill/>
          <a:ln/>
        </p:spPr>
        <p:txBody>
          <a:bodyPr wrap="square" lIns="0" tIns="0" rIns="0" bIns="0" rtlCol="0" anchor="t"/>
          <a:lstStyle/>
          <a:p>
            <a:pPr indent="0" marL="0">
              <a:buNone/>
            </a:pPr>
            <a:r>
              <a:rPr lang="en-US" sz="1200" dirty="0">
                <a:solidFill>
                  <a:srgbClr val="23349B"/>
                </a:solidFill>
                <a:latin typeface="Consolas" pitchFamily="34" charset="0"/>
                <a:ea typeface="Consolas" pitchFamily="34" charset="-122"/>
                <a:cs typeface="Consolas" pitchFamily="34" charset="-120"/>
              </a:rPr>
              <a:t>05</a:t>
            </a:r>
            <a:endParaRPr lang="en-US" sz="1200" dirty="0"/>
          </a:p>
        </p:txBody>
      </p:sp>
      <p:sp>
        <p:nvSpPr>
          <p:cNvPr id="17" name="Text 15"/>
          <p:cNvSpPr/>
          <p:nvPr/>
        </p:nvSpPr>
        <p:spPr>
          <a:xfrm>
            <a:off x="1188720" y="4873752"/>
            <a:ext cx="4846320" cy="685800"/>
          </a:xfrm>
          <a:prstGeom prst="rect">
            <a:avLst/>
          </a:prstGeom>
          <a:noFill/>
          <a:ln/>
        </p:spPr>
        <p:txBody>
          <a:bodyPr wrap="square" lIns="0" tIns="0" rIns="0" bIns="0" rtlCol="0" anchor="t"/>
          <a:lstStyle/>
          <a:p>
            <a:pPr indent="0" marL="0">
              <a:lnSpc>
                <a:spcPts val="1900"/>
              </a:lnSpc>
              <a:buNone/>
            </a:pPr>
            <a:r>
              <a:rPr lang="en-US" sz="1400" dirty="0">
                <a:solidFill>
                  <a:srgbClr val="14191A"/>
                </a:solidFill>
                <a:latin typeface="Segoe UI" pitchFamily="34" charset="0"/>
                <a:ea typeface="Segoe UI" pitchFamily="34" charset="-122"/>
                <a:cs typeface="Segoe UI" pitchFamily="34" charset="-120"/>
              </a:rPr>
              <a:t>What is the documented accuracy, and on which population was it measured?</a:t>
            </a:r>
            <a:endParaRPr lang="en-US" sz="1400" dirty="0"/>
          </a:p>
        </p:txBody>
      </p:sp>
      <p:sp>
        <p:nvSpPr>
          <p:cNvPr id="18" name="Text 16"/>
          <p:cNvSpPr/>
          <p:nvPr/>
        </p:nvSpPr>
        <p:spPr>
          <a:xfrm>
            <a:off x="6263640" y="1874520"/>
            <a:ext cx="457200" cy="411480"/>
          </a:xfrm>
          <a:prstGeom prst="rect">
            <a:avLst/>
          </a:prstGeom>
          <a:noFill/>
          <a:ln/>
        </p:spPr>
        <p:txBody>
          <a:bodyPr wrap="square" lIns="0" tIns="0" rIns="0" bIns="0" rtlCol="0" anchor="t"/>
          <a:lstStyle/>
          <a:p>
            <a:pPr indent="0" marL="0">
              <a:buNone/>
            </a:pPr>
            <a:r>
              <a:rPr lang="en-US" sz="1200" dirty="0">
                <a:solidFill>
                  <a:srgbClr val="23349B"/>
                </a:solidFill>
                <a:latin typeface="Consolas" pitchFamily="34" charset="0"/>
                <a:ea typeface="Consolas" pitchFamily="34" charset="-122"/>
                <a:cs typeface="Consolas" pitchFamily="34" charset="-120"/>
              </a:rPr>
              <a:t>06</a:t>
            </a:r>
            <a:endParaRPr lang="en-US" sz="1200" dirty="0"/>
          </a:p>
        </p:txBody>
      </p:sp>
      <p:sp>
        <p:nvSpPr>
          <p:cNvPr id="19" name="Text 17"/>
          <p:cNvSpPr/>
          <p:nvPr/>
        </p:nvSpPr>
        <p:spPr>
          <a:xfrm>
            <a:off x="6766560" y="1874520"/>
            <a:ext cx="4846320" cy="685800"/>
          </a:xfrm>
          <a:prstGeom prst="rect">
            <a:avLst/>
          </a:prstGeom>
          <a:noFill/>
          <a:ln/>
        </p:spPr>
        <p:txBody>
          <a:bodyPr wrap="square" lIns="0" tIns="0" rIns="0" bIns="0" rtlCol="0" anchor="t"/>
          <a:lstStyle/>
          <a:p>
            <a:pPr indent="0" marL="0">
              <a:lnSpc>
                <a:spcPts val="1900"/>
              </a:lnSpc>
              <a:buNone/>
            </a:pPr>
            <a:r>
              <a:rPr lang="en-US" sz="1400" dirty="0">
                <a:solidFill>
                  <a:srgbClr val="14191A"/>
                </a:solidFill>
                <a:latin typeface="Segoe UI" pitchFamily="34" charset="0"/>
                <a:ea typeface="Segoe UI" pitchFamily="34" charset="-122"/>
                <a:cs typeface="Segoe UI" pitchFamily="34" charset="-120"/>
              </a:rPr>
              <a:t>What does human oversight look like in practice, not in the brochure?</a:t>
            </a:r>
            <a:endParaRPr lang="en-US" sz="1400" dirty="0"/>
          </a:p>
        </p:txBody>
      </p:sp>
      <p:sp>
        <p:nvSpPr>
          <p:cNvPr id="20" name="Text 18"/>
          <p:cNvSpPr/>
          <p:nvPr/>
        </p:nvSpPr>
        <p:spPr>
          <a:xfrm>
            <a:off x="6263640" y="2624328"/>
            <a:ext cx="457200" cy="411480"/>
          </a:xfrm>
          <a:prstGeom prst="rect">
            <a:avLst/>
          </a:prstGeom>
          <a:noFill/>
          <a:ln/>
        </p:spPr>
        <p:txBody>
          <a:bodyPr wrap="square" lIns="0" tIns="0" rIns="0" bIns="0" rtlCol="0" anchor="t"/>
          <a:lstStyle/>
          <a:p>
            <a:pPr indent="0" marL="0">
              <a:buNone/>
            </a:pPr>
            <a:r>
              <a:rPr lang="en-US" sz="1200" dirty="0">
                <a:solidFill>
                  <a:srgbClr val="23349B"/>
                </a:solidFill>
                <a:latin typeface="Consolas" pitchFamily="34" charset="0"/>
                <a:ea typeface="Consolas" pitchFamily="34" charset="-122"/>
                <a:cs typeface="Consolas" pitchFamily="34" charset="-120"/>
              </a:rPr>
              <a:t>07</a:t>
            </a:r>
            <a:endParaRPr lang="en-US" sz="1200" dirty="0"/>
          </a:p>
        </p:txBody>
      </p:sp>
      <p:sp>
        <p:nvSpPr>
          <p:cNvPr id="21" name="Text 19"/>
          <p:cNvSpPr/>
          <p:nvPr/>
        </p:nvSpPr>
        <p:spPr>
          <a:xfrm>
            <a:off x="6766560" y="2624328"/>
            <a:ext cx="4846320" cy="685800"/>
          </a:xfrm>
          <a:prstGeom prst="rect">
            <a:avLst/>
          </a:prstGeom>
          <a:noFill/>
          <a:ln/>
        </p:spPr>
        <p:txBody>
          <a:bodyPr wrap="square" lIns="0" tIns="0" rIns="0" bIns="0" rtlCol="0" anchor="t"/>
          <a:lstStyle/>
          <a:p>
            <a:pPr indent="0" marL="0">
              <a:lnSpc>
                <a:spcPts val="1900"/>
              </a:lnSpc>
              <a:buNone/>
            </a:pPr>
            <a:r>
              <a:rPr lang="en-US" sz="1400" dirty="0">
                <a:solidFill>
                  <a:srgbClr val="14191A"/>
                </a:solidFill>
                <a:latin typeface="Segoe UI" pitchFamily="34" charset="0"/>
                <a:ea typeface="Segoe UI" pitchFamily="34" charset="-122"/>
                <a:cs typeface="Segoe UI" pitchFamily="34" charset="-120"/>
              </a:rPr>
              <a:t>How are errors reported, and what is the fix commitment?</a:t>
            </a:r>
            <a:endParaRPr lang="en-US" sz="1400" dirty="0"/>
          </a:p>
        </p:txBody>
      </p:sp>
      <p:sp>
        <p:nvSpPr>
          <p:cNvPr id="22" name="Text 20"/>
          <p:cNvSpPr/>
          <p:nvPr/>
        </p:nvSpPr>
        <p:spPr>
          <a:xfrm>
            <a:off x="6263640" y="3374136"/>
            <a:ext cx="457200" cy="411480"/>
          </a:xfrm>
          <a:prstGeom prst="rect">
            <a:avLst/>
          </a:prstGeom>
          <a:noFill/>
          <a:ln/>
        </p:spPr>
        <p:txBody>
          <a:bodyPr wrap="square" lIns="0" tIns="0" rIns="0" bIns="0" rtlCol="0" anchor="t"/>
          <a:lstStyle/>
          <a:p>
            <a:pPr indent="0" marL="0">
              <a:buNone/>
            </a:pPr>
            <a:r>
              <a:rPr lang="en-US" sz="1200" dirty="0">
                <a:solidFill>
                  <a:srgbClr val="23349B"/>
                </a:solidFill>
                <a:latin typeface="Consolas" pitchFamily="34" charset="0"/>
                <a:ea typeface="Consolas" pitchFamily="34" charset="-122"/>
                <a:cs typeface="Consolas" pitchFamily="34" charset="-120"/>
              </a:rPr>
              <a:t>08</a:t>
            </a:r>
            <a:endParaRPr lang="en-US" sz="1200" dirty="0"/>
          </a:p>
        </p:txBody>
      </p:sp>
      <p:sp>
        <p:nvSpPr>
          <p:cNvPr id="23" name="Text 21"/>
          <p:cNvSpPr/>
          <p:nvPr/>
        </p:nvSpPr>
        <p:spPr>
          <a:xfrm>
            <a:off x="6766560" y="3374136"/>
            <a:ext cx="4846320" cy="685800"/>
          </a:xfrm>
          <a:prstGeom prst="rect">
            <a:avLst/>
          </a:prstGeom>
          <a:noFill/>
          <a:ln/>
        </p:spPr>
        <p:txBody>
          <a:bodyPr wrap="square" lIns="0" tIns="0" rIns="0" bIns="0" rtlCol="0" anchor="t"/>
          <a:lstStyle/>
          <a:p>
            <a:pPr indent="0" marL="0">
              <a:lnSpc>
                <a:spcPts val="1900"/>
              </a:lnSpc>
              <a:buNone/>
            </a:pPr>
            <a:r>
              <a:rPr lang="en-US" sz="1400" dirty="0">
                <a:solidFill>
                  <a:srgbClr val="14191A"/>
                </a:solidFill>
                <a:latin typeface="Segoe UI" pitchFamily="34" charset="0"/>
                <a:ea typeface="Segoe UI" pitchFamily="34" charset="-122"/>
                <a:cs typeface="Segoe UI" pitchFamily="34" charset="-120"/>
              </a:rPr>
              <a:t>What happens to our data on termination?</a:t>
            </a:r>
            <a:endParaRPr lang="en-US" sz="1400" dirty="0"/>
          </a:p>
        </p:txBody>
      </p:sp>
      <p:sp>
        <p:nvSpPr>
          <p:cNvPr id="24" name="Text 22"/>
          <p:cNvSpPr/>
          <p:nvPr/>
        </p:nvSpPr>
        <p:spPr>
          <a:xfrm>
            <a:off x="6263640" y="4123944"/>
            <a:ext cx="457200" cy="411480"/>
          </a:xfrm>
          <a:prstGeom prst="rect">
            <a:avLst/>
          </a:prstGeom>
          <a:noFill/>
          <a:ln/>
        </p:spPr>
        <p:txBody>
          <a:bodyPr wrap="square" lIns="0" tIns="0" rIns="0" bIns="0" rtlCol="0" anchor="t"/>
          <a:lstStyle/>
          <a:p>
            <a:pPr indent="0" marL="0">
              <a:buNone/>
            </a:pPr>
            <a:r>
              <a:rPr lang="en-US" sz="1200" dirty="0">
                <a:solidFill>
                  <a:srgbClr val="23349B"/>
                </a:solidFill>
                <a:latin typeface="Consolas" pitchFamily="34" charset="0"/>
                <a:ea typeface="Consolas" pitchFamily="34" charset="-122"/>
                <a:cs typeface="Consolas" pitchFamily="34" charset="-120"/>
              </a:rPr>
              <a:t>09</a:t>
            </a:r>
            <a:endParaRPr lang="en-US" sz="1200" dirty="0"/>
          </a:p>
        </p:txBody>
      </p:sp>
      <p:sp>
        <p:nvSpPr>
          <p:cNvPr id="25" name="Text 23"/>
          <p:cNvSpPr/>
          <p:nvPr/>
        </p:nvSpPr>
        <p:spPr>
          <a:xfrm>
            <a:off x="6766560" y="4123944"/>
            <a:ext cx="4846320" cy="685800"/>
          </a:xfrm>
          <a:prstGeom prst="rect">
            <a:avLst/>
          </a:prstGeom>
          <a:noFill/>
          <a:ln/>
        </p:spPr>
        <p:txBody>
          <a:bodyPr wrap="square" lIns="0" tIns="0" rIns="0" bIns="0" rtlCol="0" anchor="t"/>
          <a:lstStyle/>
          <a:p>
            <a:pPr indent="0" marL="0">
              <a:lnSpc>
                <a:spcPts val="1900"/>
              </a:lnSpc>
              <a:buNone/>
            </a:pPr>
            <a:r>
              <a:rPr lang="en-US" sz="1400" dirty="0">
                <a:solidFill>
                  <a:srgbClr val="14191A"/>
                </a:solidFill>
                <a:latin typeface="Segoe UI" pitchFamily="34" charset="0"/>
                <a:ea typeface="Segoe UI" pitchFamily="34" charset="-122"/>
                <a:cs typeface="Segoe UI" pitchFamily="34" charset="-120"/>
              </a:rPr>
              <a:t>Will you confirm all of the above in writing?</a:t>
            </a:r>
            <a:endParaRPr lang="en-US" sz="1400" dirty="0"/>
          </a:p>
        </p:txBody>
      </p:sp>
      <p:sp>
        <p:nvSpPr>
          <p:cNvPr id="26" name="Text 24"/>
          <p:cNvSpPr/>
          <p:nvPr/>
        </p:nvSpPr>
        <p:spPr>
          <a:xfrm>
            <a:off x="685800" y="5852160"/>
            <a:ext cx="10817352" cy="320040"/>
          </a:xfrm>
          <a:prstGeom prst="rect">
            <a:avLst/>
          </a:prstGeom>
          <a:noFill/>
          <a:ln/>
        </p:spPr>
        <p:txBody>
          <a:bodyPr wrap="square" lIns="0" tIns="0" rIns="0" bIns="0" rtlCol="0" anchor="ctr"/>
          <a:lstStyle/>
          <a:p>
            <a:pPr indent="0" marL="0">
              <a:buNone/>
            </a:pPr>
            <a:r>
              <a:rPr lang="en-US" sz="1400" i="1" dirty="0">
                <a:solidFill>
                  <a:srgbClr val="5C6660"/>
                </a:solidFill>
                <a:latin typeface="Segoe UI" pitchFamily="34" charset="0"/>
                <a:ea typeface="Segoe UI" pitchFamily="34" charset="-122"/>
                <a:cs typeface="Segoe UI" pitchFamily="34" charset="-120"/>
              </a:rPr>
              <a:t>Question 1 is the only one with a wrong answer that ends the conversation. The rest shape the contract.</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685800" y="6382512"/>
            <a:ext cx="7315200" cy="256032"/>
          </a:xfrm>
          <a:prstGeom prst="rect">
            <a:avLst/>
          </a:prstGeom>
          <a:noFill/>
          <a:ln/>
        </p:spPr>
        <p:txBody>
          <a:bodyPr wrap="square" lIns="0" tIns="0" rIns="0" bIns="0" rtlCol="0" anchor="ctr"/>
          <a:lstStyle/>
          <a:p>
            <a:pPr indent="0" marL="0">
              <a:buNone/>
            </a:pPr>
            <a:r>
              <a:rPr lang="en-US" sz="900" spc="100" kern="0" dirty="0">
                <a:solidFill>
                  <a:srgbClr val="9BA69E"/>
                </a:solidFill>
                <a:latin typeface="Consolas" pitchFamily="34" charset="0"/>
                <a:ea typeface="Consolas" pitchFamily="34" charset="-122"/>
                <a:cs typeface="Consolas" pitchFamily="34" charset="-120"/>
              </a:rPr>
              <a:t>M4 · Activity and disclosure</a:t>
            </a:r>
            <a:endParaRPr lang="en-US" sz="900" dirty="0"/>
          </a:p>
        </p:txBody>
      </p:sp>
      <p:sp>
        <p:nvSpPr>
          <p:cNvPr id="3" name="Text 1"/>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9BA69E"/>
                </a:solidFill>
                <a:latin typeface="Consolas" pitchFamily="34" charset="0"/>
                <a:ea typeface="Consolas" pitchFamily="34" charset="-122"/>
                <a:cs typeface="Consolas" pitchFamily="34" charset="-120"/>
              </a:rPr>
              <a:t>18</a:t>
            </a:r>
            <a:endParaRPr lang="en-US" sz="900" dirty="0"/>
          </a:p>
        </p:txBody>
      </p:sp>
      <p:sp>
        <p:nvSpPr>
          <p:cNvPr id="4" name="Shape 2"/>
          <p:cNvSpPr/>
          <p:nvPr/>
        </p:nvSpPr>
        <p:spPr>
          <a:xfrm>
            <a:off x="9811512" y="347472"/>
            <a:ext cx="1691640" cy="329184"/>
          </a:xfrm>
          <a:prstGeom prst="rect">
            <a:avLst/>
          </a:prstGeom>
          <a:solidFill>
            <a:srgbClr val="23349B"/>
          </a:solidFill>
          <a:ln w="9525">
            <a:solidFill>
              <a:srgbClr val="23349B"/>
            </a:solidFill>
            <a:prstDash val="solid"/>
          </a:ln>
        </p:spPr>
      </p:sp>
      <p:sp>
        <p:nvSpPr>
          <p:cNvPr id="5" name="Text 3"/>
          <p:cNvSpPr/>
          <p:nvPr/>
        </p:nvSpPr>
        <p:spPr>
          <a:xfrm>
            <a:off x="9811512" y="347472"/>
            <a:ext cx="1691640" cy="329184"/>
          </a:xfrm>
          <a:prstGeom prst="rect">
            <a:avLst/>
          </a:prstGeom>
          <a:noFill/>
          <a:ln/>
        </p:spPr>
        <p:txBody>
          <a:bodyPr wrap="square" lIns="0" tIns="0" rIns="0" bIns="0" rtlCol="0" anchor="ctr"/>
          <a:lstStyle/>
          <a:p>
            <a:pPr algn="ctr" indent="0" marL="0">
              <a:buNone/>
            </a:pPr>
            <a:r>
              <a:rPr lang="en-US" sz="1050" spc="100" kern="0" dirty="0">
                <a:solidFill>
                  <a:srgbClr val="FFFFFF"/>
                </a:solidFill>
                <a:latin typeface="Consolas" pitchFamily="34" charset="0"/>
                <a:ea typeface="Consolas" pitchFamily="34" charset="-122"/>
                <a:cs typeface="Consolas" pitchFamily="34" charset="-120"/>
              </a:rPr>
              <a:t>35 MIN</a:t>
            </a:r>
            <a:endParaRPr lang="en-US" sz="1050" dirty="0"/>
          </a:p>
        </p:txBody>
      </p:sp>
      <p:sp>
        <p:nvSpPr>
          <p:cNvPr id="6" name="Text 4"/>
          <p:cNvSpPr/>
          <p:nvPr/>
        </p:nvSpPr>
        <p:spPr>
          <a:xfrm>
            <a:off x="685800" y="384048"/>
            <a:ext cx="10817352" cy="256032"/>
          </a:xfrm>
          <a:prstGeom prst="rect">
            <a:avLst/>
          </a:prstGeom>
          <a:noFill/>
          <a:ln/>
        </p:spPr>
        <p:txBody>
          <a:bodyPr wrap="square" lIns="0" tIns="0" rIns="0" bIns="0" rtlCol="0" anchor="ctr"/>
          <a:lstStyle/>
          <a:p>
            <a:pPr indent="0" marL="0">
              <a:buNone/>
            </a:pPr>
            <a:r>
              <a:rPr lang="en-US" sz="1100" spc="160" kern="0" dirty="0">
                <a:solidFill>
                  <a:srgbClr val="23349B"/>
                </a:solidFill>
                <a:latin typeface="Consolas" pitchFamily="34" charset="0"/>
                <a:ea typeface="Consolas" pitchFamily="34" charset="-122"/>
                <a:cs typeface="Consolas" pitchFamily="34" charset="-120"/>
              </a:rPr>
              <a:t>ACTIVITY 4</a:t>
            </a:r>
            <a:endParaRPr lang="en-US" sz="1100" dirty="0"/>
          </a:p>
        </p:txBody>
      </p:sp>
      <p:sp>
        <p:nvSpPr>
          <p:cNvPr id="7" name="Text 5"/>
          <p:cNvSpPr/>
          <p:nvPr/>
        </p:nvSpPr>
        <p:spPr>
          <a:xfrm>
            <a:off x="685800" y="749808"/>
            <a:ext cx="10817352" cy="1051560"/>
          </a:xfrm>
          <a:prstGeom prst="rect">
            <a:avLst/>
          </a:prstGeom>
          <a:noFill/>
          <a:ln/>
        </p:spPr>
        <p:txBody>
          <a:bodyPr wrap="square" lIns="0" tIns="0" rIns="0" bIns="0" rtlCol="0" anchor="t"/>
          <a:lstStyle/>
          <a:p>
            <a:pPr indent="0" marL="0">
              <a:lnSpc>
                <a:spcPts val="4200"/>
              </a:lnSpc>
              <a:buNone/>
            </a:pPr>
            <a:r>
              <a:rPr lang="en-US" sz="3200" dirty="0">
                <a:solidFill>
                  <a:srgbClr val="14191A"/>
                </a:solidFill>
                <a:latin typeface="Georgia" pitchFamily="34" charset="0"/>
                <a:ea typeface="Georgia" pitchFamily="34" charset="-122"/>
                <a:cs typeface="Georgia" pitchFamily="34" charset="-120"/>
              </a:rPr>
              <a:t>Screen a live vendor, then write the disclosure line.</a:t>
            </a:r>
            <a:endParaRPr lang="en-US" sz="3200" dirty="0"/>
          </a:p>
        </p:txBody>
      </p:sp>
      <p:sp>
        <p:nvSpPr>
          <p:cNvPr id="8" name="Shape 6"/>
          <p:cNvSpPr/>
          <p:nvPr/>
        </p:nvSpPr>
        <p:spPr>
          <a:xfrm>
            <a:off x="685800" y="2194560"/>
            <a:ext cx="5303520" cy="3017520"/>
          </a:xfrm>
          <a:prstGeom prst="rect">
            <a:avLst/>
          </a:prstGeom>
          <a:solidFill>
            <a:srgbClr val="F2F3EF"/>
          </a:solidFill>
          <a:ln w="9525">
            <a:solidFill>
              <a:srgbClr val="C4C9BE"/>
            </a:solidFill>
            <a:prstDash val="solid"/>
          </a:ln>
        </p:spPr>
      </p:sp>
      <p:sp>
        <p:nvSpPr>
          <p:cNvPr id="9" name="Text 7"/>
          <p:cNvSpPr/>
          <p:nvPr/>
        </p:nvSpPr>
        <p:spPr>
          <a:xfrm>
            <a:off x="941832" y="2395728"/>
            <a:ext cx="4791456" cy="219456"/>
          </a:xfrm>
          <a:prstGeom prst="rect">
            <a:avLst/>
          </a:prstGeom>
          <a:noFill/>
          <a:ln/>
        </p:spPr>
        <p:txBody>
          <a:bodyPr wrap="square" lIns="0" tIns="0" rIns="0" bIns="0" rtlCol="0" anchor="ctr"/>
          <a:lstStyle/>
          <a:p>
            <a:pPr indent="0" marL="0">
              <a:buNone/>
            </a:pPr>
            <a:r>
              <a:rPr lang="en-US" sz="950" spc="130" kern="0" dirty="0">
                <a:solidFill>
                  <a:srgbClr val="23349B"/>
                </a:solidFill>
                <a:latin typeface="Consolas" pitchFamily="34" charset="0"/>
                <a:ea typeface="Consolas" pitchFamily="34" charset="-122"/>
                <a:cs typeface="Consolas" pitchFamily="34" charset="-120"/>
              </a:rPr>
              <a:t>PART ONE · 25 MIN</a:t>
            </a:r>
            <a:endParaRPr lang="en-US" sz="950" dirty="0"/>
          </a:p>
        </p:txBody>
      </p:sp>
      <p:sp>
        <p:nvSpPr>
          <p:cNvPr id="10" name="Text 8"/>
          <p:cNvSpPr/>
          <p:nvPr/>
        </p:nvSpPr>
        <p:spPr>
          <a:xfrm>
            <a:off x="941832" y="2697480"/>
            <a:ext cx="4791456" cy="566928"/>
          </a:xfrm>
          <a:prstGeom prst="rect">
            <a:avLst/>
          </a:prstGeom>
          <a:noFill/>
          <a:ln/>
        </p:spPr>
        <p:txBody>
          <a:bodyPr wrap="square" lIns="0" tIns="0" rIns="0" bIns="0" rtlCol="0" anchor="t"/>
          <a:lstStyle/>
          <a:p>
            <a:pPr indent="0" marL="0">
              <a:lnSpc>
                <a:spcPts val="2000"/>
              </a:lnSpc>
              <a:buNone/>
            </a:pPr>
            <a:r>
              <a:rPr lang="en-US" sz="1500" b="1" dirty="0">
                <a:solidFill>
                  <a:srgbClr val="14191A"/>
                </a:solidFill>
                <a:latin typeface="Segoe UI" pitchFamily="34" charset="0"/>
                <a:ea typeface="Segoe UI" pitchFamily="34" charset="-122"/>
                <a:cs typeface="Segoe UI" pitchFamily="34" charset="-120"/>
              </a:rPr>
              <a:t>Screen a tool you are actually considering</a:t>
            </a:r>
            <a:endParaRPr lang="en-US" sz="1500" dirty="0"/>
          </a:p>
        </p:txBody>
      </p:sp>
      <p:sp>
        <p:nvSpPr>
          <p:cNvPr id="11" name="Text 9"/>
          <p:cNvSpPr/>
          <p:nvPr/>
        </p:nvSpPr>
        <p:spPr>
          <a:xfrm>
            <a:off x="941832" y="3273552"/>
            <a:ext cx="4791456" cy="1691640"/>
          </a:xfrm>
          <a:prstGeom prst="rect">
            <a:avLst/>
          </a:prstGeom>
          <a:noFill/>
          <a:ln/>
        </p:spPr>
        <p:txBody>
          <a:bodyPr wrap="square" lIns="0" tIns="0" rIns="0" bIns="0" rtlCol="0" anchor="t"/>
          <a:lstStyle/>
          <a:p>
            <a:pPr indent="0" marL="0">
              <a:lnSpc>
                <a:spcPts val="1700"/>
              </a:lnSpc>
              <a:buNone/>
            </a:pPr>
            <a:r>
              <a:rPr lang="en-US" sz="1250" dirty="0">
                <a:solidFill>
                  <a:srgbClr val="5C6660"/>
                </a:solidFill>
                <a:latin typeface="Segoe UI" pitchFamily="34" charset="0"/>
                <a:ea typeface="Segoe UI" pitchFamily="34" charset="-122"/>
                <a:cs typeface="Segoe UI" pitchFamily="34" charset="-120"/>
              </a:rPr>
              <a:t>Run the nine questions against its real documentation. Mark each answered, partly answered, or absent. Send template T4 to the vendor before you leave the room — the response is evidence item E-03.</a:t>
            </a:r>
            <a:endParaRPr lang="en-US" sz="1250" dirty="0"/>
          </a:p>
        </p:txBody>
      </p:sp>
      <p:sp>
        <p:nvSpPr>
          <p:cNvPr id="12" name="Shape 10"/>
          <p:cNvSpPr/>
          <p:nvPr/>
        </p:nvSpPr>
        <p:spPr>
          <a:xfrm>
            <a:off x="6263640" y="2194560"/>
            <a:ext cx="5303520" cy="3017520"/>
          </a:xfrm>
          <a:prstGeom prst="rect">
            <a:avLst/>
          </a:prstGeom>
          <a:solidFill>
            <a:srgbClr val="F2F3EF"/>
          </a:solidFill>
          <a:ln w="9525">
            <a:solidFill>
              <a:srgbClr val="C4C9BE"/>
            </a:solidFill>
            <a:prstDash val="solid"/>
          </a:ln>
        </p:spPr>
      </p:sp>
      <p:sp>
        <p:nvSpPr>
          <p:cNvPr id="13" name="Text 11"/>
          <p:cNvSpPr/>
          <p:nvPr/>
        </p:nvSpPr>
        <p:spPr>
          <a:xfrm>
            <a:off x="6519672" y="2395728"/>
            <a:ext cx="4791456" cy="219456"/>
          </a:xfrm>
          <a:prstGeom prst="rect">
            <a:avLst/>
          </a:prstGeom>
          <a:noFill/>
          <a:ln/>
        </p:spPr>
        <p:txBody>
          <a:bodyPr wrap="square" lIns="0" tIns="0" rIns="0" bIns="0" rtlCol="0" anchor="ctr"/>
          <a:lstStyle/>
          <a:p>
            <a:pPr indent="0" marL="0">
              <a:buNone/>
            </a:pPr>
            <a:r>
              <a:rPr lang="en-US" sz="950" spc="130" kern="0" dirty="0">
                <a:solidFill>
                  <a:srgbClr val="9C5C05"/>
                </a:solidFill>
                <a:latin typeface="Consolas" pitchFamily="34" charset="0"/>
                <a:ea typeface="Consolas" pitchFamily="34" charset="-122"/>
                <a:cs typeface="Consolas" pitchFamily="34" charset="-120"/>
              </a:rPr>
              <a:t>PART TWO · 10 MIN</a:t>
            </a:r>
            <a:endParaRPr lang="en-US" sz="950" dirty="0"/>
          </a:p>
        </p:txBody>
      </p:sp>
      <p:sp>
        <p:nvSpPr>
          <p:cNvPr id="14" name="Text 12"/>
          <p:cNvSpPr/>
          <p:nvPr/>
        </p:nvSpPr>
        <p:spPr>
          <a:xfrm>
            <a:off x="6519672" y="2697480"/>
            <a:ext cx="4791456" cy="566928"/>
          </a:xfrm>
          <a:prstGeom prst="rect">
            <a:avLst/>
          </a:prstGeom>
          <a:noFill/>
          <a:ln/>
        </p:spPr>
        <p:txBody>
          <a:bodyPr wrap="square" lIns="0" tIns="0" rIns="0" bIns="0" rtlCol="0" anchor="t"/>
          <a:lstStyle/>
          <a:p>
            <a:pPr indent="0" marL="0">
              <a:lnSpc>
                <a:spcPts val="2000"/>
              </a:lnSpc>
              <a:buNone/>
            </a:pPr>
            <a:r>
              <a:rPr lang="en-US" sz="1500" b="1" dirty="0">
                <a:solidFill>
                  <a:srgbClr val="14191A"/>
                </a:solidFill>
                <a:latin typeface="Segoe UI" pitchFamily="34" charset="0"/>
                <a:ea typeface="Segoe UI" pitchFamily="34" charset="-122"/>
                <a:cs typeface="Segoe UI" pitchFamily="34" charset="-120"/>
              </a:rPr>
              <a:t>Write your disclosure lines</a:t>
            </a:r>
            <a:endParaRPr lang="en-US" sz="1500" dirty="0"/>
          </a:p>
        </p:txBody>
      </p:sp>
      <p:sp>
        <p:nvSpPr>
          <p:cNvPr id="15" name="Text 13"/>
          <p:cNvSpPr/>
          <p:nvPr/>
        </p:nvSpPr>
        <p:spPr>
          <a:xfrm>
            <a:off x="6519672" y="3273552"/>
            <a:ext cx="4791456" cy="1691640"/>
          </a:xfrm>
          <a:prstGeom prst="rect">
            <a:avLst/>
          </a:prstGeom>
          <a:noFill/>
          <a:ln/>
        </p:spPr>
        <p:txBody>
          <a:bodyPr wrap="square" lIns="0" tIns="0" rIns="0" bIns="0" rtlCol="0" anchor="t"/>
          <a:lstStyle/>
          <a:p>
            <a:pPr indent="0" marL="0">
              <a:lnSpc>
                <a:spcPts val="1700"/>
              </a:lnSpc>
              <a:buNone/>
            </a:pPr>
            <a:r>
              <a:rPr lang="en-US" sz="1250" dirty="0">
                <a:solidFill>
                  <a:srgbClr val="5C6660"/>
                </a:solidFill>
                <a:latin typeface="Segoe UI" pitchFamily="34" charset="0"/>
                <a:ea typeface="Segoe UI" pitchFamily="34" charset="-122"/>
                <a:cs typeface="Segoe UI" pitchFamily="34" charset="-120"/>
              </a:rPr>
              <a:t>Article 50 is enforceable from 2 August 2026. Anyone interacting with an AI system should know. Write the actual wording for: the parent chatbot, automated admissions replies, and AI-generated images in the prospectus.</a:t>
            </a:r>
            <a:endParaRPr lang="en-US" sz="1250" dirty="0"/>
          </a:p>
        </p:txBody>
      </p:sp>
      <p:sp>
        <p:nvSpPr>
          <p:cNvPr id="16" name="Text 14"/>
          <p:cNvSpPr/>
          <p:nvPr/>
        </p:nvSpPr>
        <p:spPr>
          <a:xfrm>
            <a:off x="685800" y="5486400"/>
            <a:ext cx="10817352" cy="320040"/>
          </a:xfrm>
          <a:prstGeom prst="rect">
            <a:avLst/>
          </a:prstGeom>
          <a:noFill/>
          <a:ln/>
        </p:spPr>
        <p:txBody>
          <a:bodyPr wrap="square" lIns="0" tIns="0" rIns="0" bIns="0" rtlCol="0" anchor="ctr"/>
          <a:lstStyle/>
          <a:p>
            <a:pPr indent="0" marL="0">
              <a:buNone/>
            </a:pPr>
            <a:r>
              <a:rPr lang="en-US" sz="1500" b="1" dirty="0">
                <a:solidFill>
                  <a:srgbClr val="14191A"/>
                </a:solidFill>
                <a:latin typeface="Segoe UI" pitchFamily="34" charset="0"/>
                <a:ea typeface="Segoe UI" pitchFamily="34" charset="-122"/>
                <a:cs typeface="Segoe UI" pitchFamily="34" charset="-120"/>
              </a:rPr>
              <a:t>Update the register in the session. Not afterwards — afterwards does not happen.</a:t>
            </a:r>
            <a:endParaRPr lang="en-US" sz="15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4191A"/>
        </a:solidFill>
      </p:bgPr>
    </p:bg>
    <p:spTree>
      <p:nvGrpSpPr>
        <p:cNvPr id="1" name=""/>
        <p:cNvGrpSpPr/>
        <p:nvPr/>
      </p:nvGrpSpPr>
      <p:grpSpPr>
        <a:xfrm>
          <a:off x="0" y="0"/>
          <a:ext cx="0" cy="0"/>
          <a:chOff x="0" y="0"/>
          <a:chExt cx="0" cy="0"/>
        </a:xfrm>
      </p:grpSpPr>
      <p:sp>
        <p:nvSpPr>
          <p:cNvPr id="2" name="Text 0"/>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4A544E"/>
                </a:solidFill>
                <a:latin typeface="Consolas" pitchFamily="34" charset="0"/>
                <a:ea typeface="Consolas" pitchFamily="34" charset="-122"/>
                <a:cs typeface="Consolas" pitchFamily="34" charset="-120"/>
              </a:rPr>
              <a:t>19</a:t>
            </a:r>
            <a:endParaRPr lang="en-US" sz="900" dirty="0"/>
          </a:p>
        </p:txBody>
      </p:sp>
      <p:sp>
        <p:nvSpPr>
          <p:cNvPr id="3" name="Text 1"/>
          <p:cNvSpPr/>
          <p:nvPr/>
        </p:nvSpPr>
        <p:spPr>
          <a:xfrm>
            <a:off x="685800" y="2651760"/>
            <a:ext cx="10817352" cy="274320"/>
          </a:xfrm>
          <a:prstGeom prst="rect">
            <a:avLst/>
          </a:prstGeom>
          <a:noFill/>
          <a:ln/>
        </p:spPr>
        <p:txBody>
          <a:bodyPr wrap="square" lIns="0" tIns="0" rIns="0" bIns="0" rtlCol="0" anchor="ctr"/>
          <a:lstStyle/>
          <a:p>
            <a:pPr indent="0" marL="0">
              <a:buNone/>
            </a:pPr>
            <a:r>
              <a:rPr lang="en-US" sz="1200" spc="200" kern="0" dirty="0">
                <a:solidFill>
                  <a:srgbClr val="8E9BE8"/>
                </a:solidFill>
                <a:latin typeface="Consolas" pitchFamily="34" charset="0"/>
                <a:ea typeface="Consolas" pitchFamily="34" charset="-122"/>
                <a:cs typeface="Consolas" pitchFamily="34" charset="-120"/>
              </a:rPr>
              <a:t>MODULE 5 · 50 MINUTES · ALL STAFF · REJOIN</a:t>
            </a:r>
            <a:endParaRPr lang="en-US" sz="1200" dirty="0"/>
          </a:p>
        </p:txBody>
      </p:sp>
      <p:sp>
        <p:nvSpPr>
          <p:cNvPr id="4" name="Text 2"/>
          <p:cNvSpPr/>
          <p:nvPr/>
        </p:nvSpPr>
        <p:spPr>
          <a:xfrm>
            <a:off x="685800" y="3108960"/>
            <a:ext cx="10058400" cy="1645920"/>
          </a:xfrm>
          <a:prstGeom prst="rect">
            <a:avLst/>
          </a:prstGeom>
          <a:noFill/>
          <a:ln/>
        </p:spPr>
        <p:txBody>
          <a:bodyPr wrap="square" lIns="0" tIns="0" rIns="0" bIns="0" rtlCol="0" anchor="ctr"/>
          <a:lstStyle/>
          <a:p>
            <a:pPr indent="0" marL="0">
              <a:lnSpc>
                <a:spcPts val="5200"/>
              </a:lnSpc>
              <a:buNone/>
            </a:pPr>
            <a:r>
              <a:rPr lang="en-US" sz="4400" dirty="0">
                <a:solidFill>
                  <a:srgbClr val="FFFFFF"/>
                </a:solidFill>
                <a:latin typeface="Georgia" pitchFamily="34" charset="0"/>
                <a:ea typeface="Georgia" pitchFamily="34" charset="-122"/>
                <a:cs typeface="Georgia" pitchFamily="34" charset="-120"/>
              </a:rPr>
              <a:t>Safeguarding, bias, and</a:t>
            </a:r>
            <a:endParaRPr lang="en-US" sz="4400" dirty="0"/>
          </a:p>
          <a:p>
            <a:pPr indent="0" marL="0">
              <a:lnSpc>
                <a:spcPts val="5200"/>
              </a:lnSpc>
              <a:buNone/>
            </a:pPr>
            <a:r>
              <a:rPr lang="en-US" sz="4400" dirty="0">
                <a:solidFill>
                  <a:srgbClr val="FFFFFF"/>
                </a:solidFill>
                <a:latin typeface="Georgia" pitchFamily="34" charset="0"/>
                <a:ea typeface="Georgia" pitchFamily="34" charset="-122"/>
                <a:cs typeface="Georgia" pitchFamily="34" charset="-120"/>
              </a:rPr>
              <a:t>the harder conversations</a:t>
            </a:r>
            <a:endParaRPr lang="en-US" sz="4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85800" y="6382512"/>
            <a:ext cx="7315200" cy="256032"/>
          </a:xfrm>
          <a:prstGeom prst="rect">
            <a:avLst/>
          </a:prstGeom>
          <a:noFill/>
          <a:ln/>
        </p:spPr>
        <p:txBody>
          <a:bodyPr wrap="square" lIns="0" tIns="0" rIns="0" bIns="0" rtlCol="0" anchor="ctr"/>
          <a:lstStyle/>
          <a:p>
            <a:pPr indent="0" marL="0">
              <a:buNone/>
            </a:pPr>
            <a:r>
              <a:rPr lang="en-US" sz="900" spc="100" kern="0" dirty="0">
                <a:solidFill>
                  <a:srgbClr val="9BA69E"/>
                </a:solidFill>
                <a:latin typeface="Consolas" pitchFamily="34" charset="0"/>
                <a:ea typeface="Consolas" pitchFamily="34" charset="-122"/>
                <a:cs typeface="Consolas" pitchFamily="34" charset="-120"/>
              </a:rPr>
              <a:t>Why we are here</a:t>
            </a:r>
            <a:endParaRPr lang="en-US" sz="900" dirty="0"/>
          </a:p>
        </p:txBody>
      </p:sp>
      <p:sp>
        <p:nvSpPr>
          <p:cNvPr id="3" name="Text 1"/>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9BA69E"/>
                </a:solidFill>
                <a:latin typeface="Consolas" pitchFamily="34" charset="0"/>
                <a:ea typeface="Consolas" pitchFamily="34" charset="-122"/>
                <a:cs typeface="Consolas" pitchFamily="34" charset="-120"/>
              </a:rPr>
              <a:t>2</a:t>
            </a:r>
            <a:endParaRPr lang="en-US" sz="900" dirty="0"/>
          </a:p>
        </p:txBody>
      </p:sp>
      <p:sp>
        <p:nvSpPr>
          <p:cNvPr id="4" name="Text 2"/>
          <p:cNvSpPr/>
          <p:nvPr/>
        </p:nvSpPr>
        <p:spPr>
          <a:xfrm>
            <a:off x="685800" y="384048"/>
            <a:ext cx="10817352" cy="256032"/>
          </a:xfrm>
          <a:prstGeom prst="rect">
            <a:avLst/>
          </a:prstGeom>
          <a:noFill/>
          <a:ln/>
        </p:spPr>
        <p:txBody>
          <a:bodyPr wrap="square" lIns="0" tIns="0" rIns="0" bIns="0" rtlCol="0" anchor="ctr"/>
          <a:lstStyle/>
          <a:p>
            <a:pPr indent="0" marL="0">
              <a:buNone/>
            </a:pPr>
            <a:r>
              <a:rPr lang="en-US" sz="1100" spc="160" kern="0" dirty="0">
                <a:solidFill>
                  <a:srgbClr val="23349B"/>
                </a:solidFill>
                <a:latin typeface="Consolas" pitchFamily="34" charset="0"/>
                <a:ea typeface="Consolas" pitchFamily="34" charset="-122"/>
                <a:cs typeface="Consolas" pitchFamily="34" charset="-120"/>
              </a:rPr>
              <a:t>THE POSITION</a:t>
            </a:r>
            <a:endParaRPr lang="en-US" sz="1100" dirty="0"/>
          </a:p>
        </p:txBody>
      </p:sp>
      <p:sp>
        <p:nvSpPr>
          <p:cNvPr id="5" name="Text 3"/>
          <p:cNvSpPr/>
          <p:nvPr/>
        </p:nvSpPr>
        <p:spPr>
          <a:xfrm>
            <a:off x="685800" y="749808"/>
            <a:ext cx="10817352" cy="1051560"/>
          </a:xfrm>
          <a:prstGeom prst="rect">
            <a:avLst/>
          </a:prstGeom>
          <a:noFill/>
          <a:ln/>
        </p:spPr>
        <p:txBody>
          <a:bodyPr wrap="square" lIns="0" tIns="0" rIns="0" bIns="0" rtlCol="0" anchor="t"/>
          <a:lstStyle/>
          <a:p>
            <a:pPr indent="0" marL="0">
              <a:lnSpc>
                <a:spcPts val="4200"/>
              </a:lnSpc>
              <a:buNone/>
            </a:pPr>
            <a:r>
              <a:rPr lang="en-US" sz="3600" dirty="0">
                <a:solidFill>
                  <a:srgbClr val="14191A"/>
                </a:solidFill>
                <a:latin typeface="Georgia" pitchFamily="34" charset="0"/>
                <a:ea typeface="Georgia" pitchFamily="34" charset="-122"/>
                <a:cs typeface="Georgia" pitchFamily="34" charset="-120"/>
              </a:rPr>
              <a:t>Three things are true at once.</a:t>
            </a:r>
            <a:endParaRPr lang="en-US" sz="3600" dirty="0"/>
          </a:p>
        </p:txBody>
      </p:sp>
      <p:sp>
        <p:nvSpPr>
          <p:cNvPr id="6" name="Shape 4"/>
          <p:cNvSpPr/>
          <p:nvPr/>
        </p:nvSpPr>
        <p:spPr>
          <a:xfrm>
            <a:off x="685800" y="2011680"/>
            <a:ext cx="3474720" cy="3200400"/>
          </a:xfrm>
          <a:prstGeom prst="rect">
            <a:avLst/>
          </a:prstGeom>
          <a:solidFill>
            <a:srgbClr val="F2F3EF"/>
          </a:solidFill>
          <a:ln w="9525">
            <a:solidFill>
              <a:srgbClr val="C4C9BE"/>
            </a:solidFill>
            <a:prstDash val="solid"/>
          </a:ln>
        </p:spPr>
      </p:sp>
      <p:sp>
        <p:nvSpPr>
          <p:cNvPr id="7" name="Text 5"/>
          <p:cNvSpPr/>
          <p:nvPr/>
        </p:nvSpPr>
        <p:spPr>
          <a:xfrm>
            <a:off x="941832" y="2212848"/>
            <a:ext cx="2962656" cy="219456"/>
          </a:xfrm>
          <a:prstGeom prst="rect">
            <a:avLst/>
          </a:prstGeom>
          <a:noFill/>
          <a:ln/>
        </p:spPr>
        <p:txBody>
          <a:bodyPr wrap="square" lIns="0" tIns="0" rIns="0" bIns="0" rtlCol="0" anchor="ctr"/>
          <a:lstStyle/>
          <a:p>
            <a:pPr indent="0" marL="0">
              <a:buNone/>
            </a:pPr>
            <a:r>
              <a:rPr lang="en-US" sz="950" spc="130" kern="0" dirty="0">
                <a:solidFill>
                  <a:srgbClr val="23349B"/>
                </a:solidFill>
                <a:latin typeface="Consolas" pitchFamily="34" charset="0"/>
                <a:ea typeface="Consolas" pitchFamily="34" charset="-122"/>
                <a:cs typeface="Consolas" pitchFamily="34" charset="-120"/>
              </a:rPr>
              <a:t>ONE</a:t>
            </a:r>
            <a:endParaRPr lang="en-US" sz="950" dirty="0"/>
          </a:p>
        </p:txBody>
      </p:sp>
      <p:sp>
        <p:nvSpPr>
          <p:cNvPr id="8" name="Text 6"/>
          <p:cNvSpPr/>
          <p:nvPr/>
        </p:nvSpPr>
        <p:spPr>
          <a:xfrm>
            <a:off x="941832" y="2514600"/>
            <a:ext cx="2962656" cy="566928"/>
          </a:xfrm>
          <a:prstGeom prst="rect">
            <a:avLst/>
          </a:prstGeom>
          <a:noFill/>
          <a:ln/>
        </p:spPr>
        <p:txBody>
          <a:bodyPr wrap="square" lIns="0" tIns="0" rIns="0" bIns="0" rtlCol="0" anchor="t"/>
          <a:lstStyle/>
          <a:p>
            <a:pPr indent="0" marL="0">
              <a:lnSpc>
                <a:spcPts val="2000"/>
              </a:lnSpc>
              <a:buNone/>
            </a:pPr>
            <a:r>
              <a:rPr lang="en-US" sz="1500" b="1" dirty="0">
                <a:solidFill>
                  <a:srgbClr val="14191A"/>
                </a:solidFill>
                <a:latin typeface="Segoe UI" pitchFamily="34" charset="0"/>
                <a:ea typeface="Segoe UI" pitchFamily="34" charset="-122"/>
                <a:cs typeface="Segoe UI" pitchFamily="34" charset="-120"/>
              </a:rPr>
              <a:t>The duty already applied</a:t>
            </a:r>
            <a:endParaRPr lang="en-US" sz="1500" dirty="0"/>
          </a:p>
        </p:txBody>
      </p:sp>
      <p:sp>
        <p:nvSpPr>
          <p:cNvPr id="9" name="Text 7"/>
          <p:cNvSpPr/>
          <p:nvPr/>
        </p:nvSpPr>
        <p:spPr>
          <a:xfrm>
            <a:off x="941832" y="3090672"/>
            <a:ext cx="2962656" cy="1874520"/>
          </a:xfrm>
          <a:prstGeom prst="rect">
            <a:avLst/>
          </a:prstGeom>
          <a:noFill/>
          <a:ln/>
        </p:spPr>
        <p:txBody>
          <a:bodyPr wrap="square" lIns="0" tIns="0" rIns="0" bIns="0" rtlCol="0" anchor="t"/>
          <a:lstStyle/>
          <a:p>
            <a:pPr indent="0" marL="0">
              <a:lnSpc>
                <a:spcPts val="1700"/>
              </a:lnSpc>
              <a:buNone/>
            </a:pPr>
            <a:r>
              <a:rPr lang="en-US" sz="1250" dirty="0">
                <a:solidFill>
                  <a:srgbClr val="5C6660"/>
                </a:solidFill>
                <a:latin typeface="Segoe UI" pitchFamily="34" charset="0"/>
                <a:ea typeface="Segoe UI" pitchFamily="34" charset="-122"/>
                <a:cs typeface="Segoe UI" pitchFamily="34" charset="-120"/>
              </a:rPr>
              <a:t>Article 4 has been in force since 2 February 2025. Enforcement by national market surveillance authorities began 2 August 2026. There was no grace period — only a gap between the rule and anyone checking.</a:t>
            </a:r>
            <a:endParaRPr lang="en-US" sz="1250" dirty="0"/>
          </a:p>
        </p:txBody>
      </p:sp>
      <p:sp>
        <p:nvSpPr>
          <p:cNvPr id="10" name="Shape 8"/>
          <p:cNvSpPr/>
          <p:nvPr/>
        </p:nvSpPr>
        <p:spPr>
          <a:xfrm>
            <a:off x="4389120" y="2011680"/>
            <a:ext cx="3474720" cy="3200400"/>
          </a:xfrm>
          <a:prstGeom prst="rect">
            <a:avLst/>
          </a:prstGeom>
          <a:solidFill>
            <a:srgbClr val="F2F3EF"/>
          </a:solidFill>
          <a:ln w="9525">
            <a:solidFill>
              <a:srgbClr val="C4C9BE"/>
            </a:solidFill>
            <a:prstDash val="solid"/>
          </a:ln>
        </p:spPr>
      </p:sp>
      <p:sp>
        <p:nvSpPr>
          <p:cNvPr id="11" name="Text 9"/>
          <p:cNvSpPr/>
          <p:nvPr/>
        </p:nvSpPr>
        <p:spPr>
          <a:xfrm>
            <a:off x="4645152" y="2212848"/>
            <a:ext cx="2962656" cy="219456"/>
          </a:xfrm>
          <a:prstGeom prst="rect">
            <a:avLst/>
          </a:prstGeom>
          <a:noFill/>
          <a:ln/>
        </p:spPr>
        <p:txBody>
          <a:bodyPr wrap="square" lIns="0" tIns="0" rIns="0" bIns="0" rtlCol="0" anchor="ctr"/>
          <a:lstStyle/>
          <a:p>
            <a:pPr indent="0" marL="0">
              <a:buNone/>
            </a:pPr>
            <a:r>
              <a:rPr lang="en-US" sz="950" spc="130" kern="0" dirty="0">
                <a:solidFill>
                  <a:srgbClr val="9C5C05"/>
                </a:solidFill>
                <a:latin typeface="Consolas" pitchFamily="34" charset="0"/>
                <a:ea typeface="Consolas" pitchFamily="34" charset="-122"/>
                <a:cs typeface="Consolas" pitchFamily="34" charset="-120"/>
              </a:rPr>
              <a:t>TWO</a:t>
            </a:r>
            <a:endParaRPr lang="en-US" sz="950" dirty="0"/>
          </a:p>
        </p:txBody>
      </p:sp>
      <p:sp>
        <p:nvSpPr>
          <p:cNvPr id="12" name="Text 10"/>
          <p:cNvSpPr/>
          <p:nvPr/>
        </p:nvSpPr>
        <p:spPr>
          <a:xfrm>
            <a:off x="4645152" y="2514600"/>
            <a:ext cx="2962656" cy="566928"/>
          </a:xfrm>
          <a:prstGeom prst="rect">
            <a:avLst/>
          </a:prstGeom>
          <a:noFill/>
          <a:ln/>
        </p:spPr>
        <p:txBody>
          <a:bodyPr wrap="square" lIns="0" tIns="0" rIns="0" bIns="0" rtlCol="0" anchor="t"/>
          <a:lstStyle/>
          <a:p>
            <a:pPr indent="0" marL="0">
              <a:lnSpc>
                <a:spcPts val="2000"/>
              </a:lnSpc>
              <a:buNone/>
            </a:pPr>
            <a:r>
              <a:rPr lang="en-US" sz="1500" b="1" dirty="0">
                <a:solidFill>
                  <a:srgbClr val="14191A"/>
                </a:solidFill>
                <a:latin typeface="Segoe UI" pitchFamily="34" charset="0"/>
                <a:ea typeface="Segoe UI" pitchFamily="34" charset="-122"/>
                <a:cs typeface="Segoe UI" pitchFamily="34" charset="-120"/>
              </a:rPr>
              <a:t>The delay was not this</a:t>
            </a:r>
            <a:endParaRPr lang="en-US" sz="1500" dirty="0"/>
          </a:p>
        </p:txBody>
      </p:sp>
      <p:sp>
        <p:nvSpPr>
          <p:cNvPr id="13" name="Text 11"/>
          <p:cNvSpPr/>
          <p:nvPr/>
        </p:nvSpPr>
        <p:spPr>
          <a:xfrm>
            <a:off x="4645152" y="3090672"/>
            <a:ext cx="2962656" cy="1874520"/>
          </a:xfrm>
          <a:prstGeom prst="rect">
            <a:avLst/>
          </a:prstGeom>
          <a:noFill/>
          <a:ln/>
        </p:spPr>
        <p:txBody>
          <a:bodyPr wrap="square" lIns="0" tIns="0" rIns="0" bIns="0" rtlCol="0" anchor="t"/>
          <a:lstStyle/>
          <a:p>
            <a:pPr indent="0" marL="0">
              <a:lnSpc>
                <a:spcPts val="1700"/>
              </a:lnSpc>
              <a:buNone/>
            </a:pPr>
            <a:r>
              <a:rPr lang="en-US" sz="1250" dirty="0">
                <a:solidFill>
                  <a:srgbClr val="5C6660"/>
                </a:solidFill>
                <a:latin typeface="Segoe UI" pitchFamily="34" charset="0"/>
                <a:ea typeface="Segoe UI" pitchFamily="34" charset="-122"/>
                <a:cs typeface="Segoe UI" pitchFamily="34" charset="-120"/>
              </a:rPr>
              <a:t>The 2026 Digital Omnibus deferred high-risk obligations to December 2027. It did not touch Article 4, Article 5 or Article 50. Schools that stood down on the headline are exposed on the easy part.</a:t>
            </a:r>
            <a:endParaRPr lang="en-US" sz="1250" dirty="0"/>
          </a:p>
        </p:txBody>
      </p:sp>
      <p:sp>
        <p:nvSpPr>
          <p:cNvPr id="14" name="Shape 12"/>
          <p:cNvSpPr/>
          <p:nvPr/>
        </p:nvSpPr>
        <p:spPr>
          <a:xfrm>
            <a:off x="8092440" y="2011680"/>
            <a:ext cx="3474720" cy="3200400"/>
          </a:xfrm>
          <a:prstGeom prst="rect">
            <a:avLst/>
          </a:prstGeom>
          <a:solidFill>
            <a:srgbClr val="F2F3EF"/>
          </a:solidFill>
          <a:ln w="9525">
            <a:solidFill>
              <a:srgbClr val="C4C9BE"/>
            </a:solidFill>
            <a:prstDash val="solid"/>
          </a:ln>
        </p:spPr>
      </p:sp>
      <p:sp>
        <p:nvSpPr>
          <p:cNvPr id="15" name="Text 13"/>
          <p:cNvSpPr/>
          <p:nvPr/>
        </p:nvSpPr>
        <p:spPr>
          <a:xfrm>
            <a:off x="8348472" y="2212848"/>
            <a:ext cx="2962656" cy="219456"/>
          </a:xfrm>
          <a:prstGeom prst="rect">
            <a:avLst/>
          </a:prstGeom>
          <a:noFill/>
          <a:ln/>
        </p:spPr>
        <p:txBody>
          <a:bodyPr wrap="square" lIns="0" tIns="0" rIns="0" bIns="0" rtlCol="0" anchor="ctr"/>
          <a:lstStyle/>
          <a:p>
            <a:pPr indent="0" marL="0">
              <a:buNone/>
            </a:pPr>
            <a:r>
              <a:rPr lang="en-US" sz="950" spc="130" kern="0" dirty="0">
                <a:solidFill>
                  <a:srgbClr val="2F6B3F"/>
                </a:solidFill>
                <a:latin typeface="Consolas" pitchFamily="34" charset="0"/>
                <a:ea typeface="Consolas" pitchFamily="34" charset="-122"/>
                <a:cs typeface="Consolas" pitchFamily="34" charset="-120"/>
              </a:rPr>
              <a:t>THREE</a:t>
            </a:r>
            <a:endParaRPr lang="en-US" sz="950" dirty="0"/>
          </a:p>
        </p:txBody>
      </p:sp>
      <p:sp>
        <p:nvSpPr>
          <p:cNvPr id="16" name="Text 14"/>
          <p:cNvSpPr/>
          <p:nvPr/>
        </p:nvSpPr>
        <p:spPr>
          <a:xfrm>
            <a:off x="8348472" y="2514600"/>
            <a:ext cx="2962656" cy="566928"/>
          </a:xfrm>
          <a:prstGeom prst="rect">
            <a:avLst/>
          </a:prstGeom>
          <a:noFill/>
          <a:ln/>
        </p:spPr>
        <p:txBody>
          <a:bodyPr wrap="square" lIns="0" tIns="0" rIns="0" bIns="0" rtlCol="0" anchor="t"/>
          <a:lstStyle/>
          <a:p>
            <a:pPr indent="0" marL="0">
              <a:lnSpc>
                <a:spcPts val="2000"/>
              </a:lnSpc>
              <a:buNone/>
            </a:pPr>
            <a:r>
              <a:rPr lang="en-US" sz="1500" b="1" dirty="0">
                <a:solidFill>
                  <a:srgbClr val="14191A"/>
                </a:solidFill>
                <a:latin typeface="Segoe UI" pitchFamily="34" charset="0"/>
                <a:ea typeface="Segoe UI" pitchFamily="34" charset="-122"/>
                <a:cs typeface="Segoe UI" pitchFamily="34" charset="-120"/>
              </a:rPr>
              <a:t>This is cheap to fix</a:t>
            </a:r>
            <a:endParaRPr lang="en-US" sz="1500" dirty="0"/>
          </a:p>
        </p:txBody>
      </p:sp>
      <p:sp>
        <p:nvSpPr>
          <p:cNvPr id="17" name="Text 15"/>
          <p:cNvSpPr/>
          <p:nvPr/>
        </p:nvSpPr>
        <p:spPr>
          <a:xfrm>
            <a:off x="8348472" y="3090672"/>
            <a:ext cx="2962656" cy="1874520"/>
          </a:xfrm>
          <a:prstGeom prst="rect">
            <a:avLst/>
          </a:prstGeom>
          <a:noFill/>
          <a:ln/>
        </p:spPr>
        <p:txBody>
          <a:bodyPr wrap="square" lIns="0" tIns="0" rIns="0" bIns="0" rtlCol="0" anchor="t"/>
          <a:lstStyle/>
          <a:p>
            <a:pPr indent="0" marL="0">
              <a:lnSpc>
                <a:spcPts val="1700"/>
              </a:lnSpc>
              <a:buNone/>
            </a:pPr>
            <a:r>
              <a:rPr lang="en-US" sz="1250" dirty="0">
                <a:solidFill>
                  <a:srgbClr val="5C6660"/>
                </a:solidFill>
                <a:latin typeface="Segoe UI" pitchFamily="34" charset="0"/>
                <a:ea typeface="Segoe UI" pitchFamily="34" charset="-122"/>
                <a:cs typeface="Segoe UI" pitchFamily="34" charset="-120"/>
              </a:rPr>
              <a:t>Most of what a school does with AI is minimal or limited risk. The obligation is: know what you run, do not cross the red lines, train your people, disclose, and keep the paperwork.</a:t>
            </a:r>
            <a:endParaRPr lang="en-US" sz="12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685800" y="6382512"/>
            <a:ext cx="7315200" cy="256032"/>
          </a:xfrm>
          <a:prstGeom prst="rect">
            <a:avLst/>
          </a:prstGeom>
          <a:noFill/>
          <a:ln/>
        </p:spPr>
        <p:txBody>
          <a:bodyPr wrap="square" lIns="0" tIns="0" rIns="0" bIns="0" rtlCol="0" anchor="ctr"/>
          <a:lstStyle/>
          <a:p>
            <a:pPr indent="0" marL="0">
              <a:buNone/>
            </a:pPr>
            <a:r>
              <a:rPr lang="en-US" sz="900" spc="100" kern="0" dirty="0">
                <a:solidFill>
                  <a:srgbClr val="9BA69E"/>
                </a:solidFill>
                <a:latin typeface="Consolas" pitchFamily="34" charset="0"/>
                <a:ea typeface="Consolas" pitchFamily="34" charset="-122"/>
                <a:cs typeface="Consolas" pitchFamily="34" charset="-120"/>
              </a:rPr>
              <a:t>M5 · Safeguarding</a:t>
            </a:r>
            <a:endParaRPr lang="en-US" sz="900" dirty="0"/>
          </a:p>
        </p:txBody>
      </p:sp>
      <p:sp>
        <p:nvSpPr>
          <p:cNvPr id="3" name="Text 1"/>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9BA69E"/>
                </a:solidFill>
                <a:latin typeface="Consolas" pitchFamily="34" charset="0"/>
                <a:ea typeface="Consolas" pitchFamily="34" charset="-122"/>
                <a:cs typeface="Consolas" pitchFamily="34" charset="-120"/>
              </a:rPr>
              <a:t>20</a:t>
            </a:r>
            <a:endParaRPr lang="en-US" sz="900" dirty="0"/>
          </a:p>
        </p:txBody>
      </p:sp>
      <p:sp>
        <p:nvSpPr>
          <p:cNvPr id="4" name="Shape 2"/>
          <p:cNvSpPr/>
          <p:nvPr/>
        </p:nvSpPr>
        <p:spPr>
          <a:xfrm>
            <a:off x="9811512" y="347472"/>
            <a:ext cx="1691640" cy="329184"/>
          </a:xfrm>
          <a:prstGeom prst="rect">
            <a:avLst/>
          </a:prstGeom>
          <a:solidFill>
            <a:srgbClr val="F2F3EF"/>
          </a:solidFill>
          <a:ln w="9525">
            <a:solidFill>
              <a:srgbClr val="C4C9BE"/>
            </a:solidFill>
            <a:prstDash val="solid"/>
          </a:ln>
        </p:spPr>
      </p:sp>
      <p:sp>
        <p:nvSpPr>
          <p:cNvPr id="5" name="Text 3"/>
          <p:cNvSpPr/>
          <p:nvPr/>
        </p:nvSpPr>
        <p:spPr>
          <a:xfrm>
            <a:off x="9811512" y="347472"/>
            <a:ext cx="1691640" cy="329184"/>
          </a:xfrm>
          <a:prstGeom prst="rect">
            <a:avLst/>
          </a:prstGeom>
          <a:noFill/>
          <a:ln/>
        </p:spPr>
        <p:txBody>
          <a:bodyPr wrap="square" lIns="0" tIns="0" rIns="0" bIns="0" rtlCol="0" anchor="ctr"/>
          <a:lstStyle/>
          <a:p>
            <a:pPr algn="ctr" indent="0" marL="0">
              <a:buNone/>
            </a:pPr>
            <a:r>
              <a:rPr lang="en-US" sz="1050" spc="100" kern="0" dirty="0">
                <a:solidFill>
                  <a:srgbClr val="5C6660"/>
                </a:solidFill>
                <a:latin typeface="Consolas" pitchFamily="34" charset="0"/>
                <a:ea typeface="Consolas" pitchFamily="34" charset="-122"/>
                <a:cs typeface="Consolas" pitchFamily="34" charset="-120"/>
              </a:rPr>
              <a:t>15 MIN</a:t>
            </a:r>
            <a:endParaRPr lang="en-US" sz="1050" dirty="0"/>
          </a:p>
        </p:txBody>
      </p:sp>
      <p:sp>
        <p:nvSpPr>
          <p:cNvPr id="6" name="Text 4"/>
          <p:cNvSpPr/>
          <p:nvPr/>
        </p:nvSpPr>
        <p:spPr>
          <a:xfrm>
            <a:off x="685800" y="384048"/>
            <a:ext cx="10817352" cy="256032"/>
          </a:xfrm>
          <a:prstGeom prst="rect">
            <a:avLst/>
          </a:prstGeom>
          <a:noFill/>
          <a:ln/>
        </p:spPr>
        <p:txBody>
          <a:bodyPr wrap="square" lIns="0" tIns="0" rIns="0" bIns="0" rtlCol="0" anchor="ctr"/>
          <a:lstStyle/>
          <a:p>
            <a:pPr indent="0" marL="0">
              <a:buNone/>
            </a:pPr>
            <a:r>
              <a:rPr lang="en-US" sz="1100" spc="160" kern="0" dirty="0">
                <a:solidFill>
                  <a:srgbClr val="A32A1E"/>
                </a:solidFill>
                <a:latin typeface="Consolas" pitchFamily="34" charset="0"/>
                <a:ea typeface="Consolas" pitchFamily="34" charset="-122"/>
                <a:cs typeface="Consolas" pitchFamily="34" charset="-120"/>
              </a:rPr>
              <a:t>THE SURFACE CHANGED FASTER THAN THE POLICY</a:t>
            </a:r>
            <a:endParaRPr lang="en-US" sz="1100" dirty="0"/>
          </a:p>
        </p:txBody>
      </p:sp>
      <p:sp>
        <p:nvSpPr>
          <p:cNvPr id="7" name="Text 5"/>
          <p:cNvSpPr/>
          <p:nvPr/>
        </p:nvSpPr>
        <p:spPr>
          <a:xfrm>
            <a:off x="685800" y="749808"/>
            <a:ext cx="10817352" cy="1051560"/>
          </a:xfrm>
          <a:prstGeom prst="rect">
            <a:avLst/>
          </a:prstGeom>
          <a:noFill/>
          <a:ln/>
        </p:spPr>
        <p:txBody>
          <a:bodyPr wrap="square" lIns="0" tIns="0" rIns="0" bIns="0" rtlCol="0" anchor="t"/>
          <a:lstStyle/>
          <a:p>
            <a:pPr indent="0" marL="0">
              <a:lnSpc>
                <a:spcPts val="4200"/>
              </a:lnSpc>
              <a:buNone/>
            </a:pPr>
            <a:r>
              <a:rPr lang="en-US" sz="3600" dirty="0">
                <a:solidFill>
                  <a:srgbClr val="14191A"/>
                </a:solidFill>
                <a:latin typeface="Georgia" pitchFamily="34" charset="0"/>
                <a:ea typeface="Georgia" pitchFamily="34" charset="-122"/>
                <a:cs typeface="Georgia" pitchFamily="34" charset="-120"/>
              </a:rPr>
              <a:t>New patterns. Same reporting route.</a:t>
            </a:r>
            <a:endParaRPr lang="en-US" sz="3600" dirty="0"/>
          </a:p>
        </p:txBody>
      </p:sp>
      <p:sp>
        <p:nvSpPr>
          <p:cNvPr id="8" name="Shape 6"/>
          <p:cNvSpPr/>
          <p:nvPr/>
        </p:nvSpPr>
        <p:spPr>
          <a:xfrm>
            <a:off x="685800" y="2148840"/>
            <a:ext cx="3474720" cy="2926080"/>
          </a:xfrm>
          <a:prstGeom prst="rect">
            <a:avLst/>
          </a:prstGeom>
          <a:solidFill>
            <a:srgbClr val="F2F3EF"/>
          </a:solidFill>
          <a:ln w="9525">
            <a:solidFill>
              <a:srgbClr val="C4C9BE"/>
            </a:solidFill>
            <a:prstDash val="solid"/>
          </a:ln>
        </p:spPr>
      </p:sp>
      <p:sp>
        <p:nvSpPr>
          <p:cNvPr id="9" name="Text 7"/>
          <p:cNvSpPr/>
          <p:nvPr/>
        </p:nvSpPr>
        <p:spPr>
          <a:xfrm>
            <a:off x="941832" y="2350008"/>
            <a:ext cx="2962656" cy="219456"/>
          </a:xfrm>
          <a:prstGeom prst="rect">
            <a:avLst/>
          </a:prstGeom>
          <a:noFill/>
          <a:ln/>
        </p:spPr>
        <p:txBody>
          <a:bodyPr wrap="square" lIns="0" tIns="0" rIns="0" bIns="0" rtlCol="0" anchor="ctr"/>
          <a:lstStyle/>
          <a:p>
            <a:pPr indent="0" marL="0">
              <a:buNone/>
            </a:pPr>
            <a:r>
              <a:rPr lang="en-US" sz="950" spc="130" kern="0" dirty="0">
                <a:solidFill>
                  <a:srgbClr val="A32A1E"/>
                </a:solidFill>
                <a:latin typeface="Consolas" pitchFamily="34" charset="0"/>
                <a:ea typeface="Consolas" pitchFamily="34" charset="-122"/>
                <a:cs typeface="Consolas" pitchFamily="34" charset="-120"/>
              </a:rPr>
              <a:t>SYNTHETIC IMAGERY</a:t>
            </a:r>
            <a:endParaRPr lang="en-US" sz="950" dirty="0"/>
          </a:p>
        </p:txBody>
      </p:sp>
      <p:sp>
        <p:nvSpPr>
          <p:cNvPr id="10" name="Text 8"/>
          <p:cNvSpPr/>
          <p:nvPr/>
        </p:nvSpPr>
        <p:spPr>
          <a:xfrm>
            <a:off x="941832" y="2651760"/>
            <a:ext cx="2962656" cy="566928"/>
          </a:xfrm>
          <a:prstGeom prst="rect">
            <a:avLst/>
          </a:prstGeom>
          <a:noFill/>
          <a:ln/>
        </p:spPr>
        <p:txBody>
          <a:bodyPr wrap="square" lIns="0" tIns="0" rIns="0" bIns="0" rtlCol="0" anchor="t"/>
          <a:lstStyle/>
          <a:p>
            <a:pPr indent="0" marL="0">
              <a:lnSpc>
                <a:spcPts val="2000"/>
              </a:lnSpc>
              <a:buNone/>
            </a:pPr>
            <a:r>
              <a:rPr lang="en-US" sz="1500" b="1" dirty="0">
                <a:solidFill>
                  <a:srgbClr val="14191A"/>
                </a:solidFill>
                <a:latin typeface="Segoe UI" pitchFamily="34" charset="0"/>
                <a:ea typeface="Segoe UI" pitchFamily="34" charset="-122"/>
                <a:cs typeface="Segoe UI" pitchFamily="34" charset="-120"/>
              </a:rPr>
              <a:t>Peer-on-peer, in your school</a:t>
            </a:r>
            <a:endParaRPr lang="en-US" sz="1500" dirty="0"/>
          </a:p>
        </p:txBody>
      </p:sp>
      <p:sp>
        <p:nvSpPr>
          <p:cNvPr id="11" name="Text 9"/>
          <p:cNvSpPr/>
          <p:nvPr/>
        </p:nvSpPr>
        <p:spPr>
          <a:xfrm>
            <a:off x="941832" y="3227832"/>
            <a:ext cx="2962656" cy="1600200"/>
          </a:xfrm>
          <a:prstGeom prst="rect">
            <a:avLst/>
          </a:prstGeom>
          <a:noFill/>
          <a:ln/>
        </p:spPr>
        <p:txBody>
          <a:bodyPr wrap="square" lIns="0" tIns="0" rIns="0" bIns="0" rtlCol="0" anchor="t"/>
          <a:lstStyle/>
          <a:p>
            <a:pPr indent="0" marL="0">
              <a:lnSpc>
                <a:spcPts val="1700"/>
              </a:lnSpc>
              <a:buNone/>
            </a:pPr>
            <a:r>
              <a:rPr lang="en-US" sz="1250" dirty="0">
                <a:solidFill>
                  <a:srgbClr val="5C6660"/>
                </a:solidFill>
                <a:latin typeface="Segoe UI" pitchFamily="34" charset="0"/>
                <a:ea typeface="Segoe UI" pitchFamily="34" charset="-122"/>
                <a:cs typeface="Segoe UI" pitchFamily="34" charset="-120"/>
              </a:rPr>
              <a:t>Preserve evidence, do not circulate, report through the existing route, support the child first. The EU has moved to prohibit AI systems generating non-consensual intimate imagery and CSAM outright.</a:t>
            </a:r>
            <a:endParaRPr lang="en-US" sz="1250" dirty="0"/>
          </a:p>
        </p:txBody>
      </p:sp>
      <p:sp>
        <p:nvSpPr>
          <p:cNvPr id="12" name="Shape 10"/>
          <p:cNvSpPr/>
          <p:nvPr/>
        </p:nvSpPr>
        <p:spPr>
          <a:xfrm>
            <a:off x="4389120" y="2148840"/>
            <a:ext cx="3474720" cy="2926080"/>
          </a:xfrm>
          <a:prstGeom prst="rect">
            <a:avLst/>
          </a:prstGeom>
          <a:solidFill>
            <a:srgbClr val="F2F3EF"/>
          </a:solidFill>
          <a:ln w="9525">
            <a:solidFill>
              <a:srgbClr val="C4C9BE"/>
            </a:solidFill>
            <a:prstDash val="solid"/>
          </a:ln>
        </p:spPr>
      </p:sp>
      <p:sp>
        <p:nvSpPr>
          <p:cNvPr id="13" name="Text 11"/>
          <p:cNvSpPr/>
          <p:nvPr/>
        </p:nvSpPr>
        <p:spPr>
          <a:xfrm>
            <a:off x="4645152" y="2350008"/>
            <a:ext cx="2962656" cy="219456"/>
          </a:xfrm>
          <a:prstGeom prst="rect">
            <a:avLst/>
          </a:prstGeom>
          <a:noFill/>
          <a:ln/>
        </p:spPr>
        <p:txBody>
          <a:bodyPr wrap="square" lIns="0" tIns="0" rIns="0" bIns="0" rtlCol="0" anchor="ctr"/>
          <a:lstStyle/>
          <a:p>
            <a:pPr indent="0" marL="0">
              <a:buNone/>
            </a:pPr>
            <a:r>
              <a:rPr lang="en-US" sz="950" spc="130" kern="0" dirty="0">
                <a:solidFill>
                  <a:srgbClr val="9C5C05"/>
                </a:solidFill>
                <a:latin typeface="Consolas" pitchFamily="34" charset="0"/>
                <a:ea typeface="Consolas" pitchFamily="34" charset="-122"/>
                <a:cs typeface="Consolas" pitchFamily="34" charset="-120"/>
              </a:rPr>
              <a:t>COMPANION CHATBOTS</a:t>
            </a:r>
            <a:endParaRPr lang="en-US" sz="950" dirty="0"/>
          </a:p>
        </p:txBody>
      </p:sp>
      <p:sp>
        <p:nvSpPr>
          <p:cNvPr id="14" name="Text 12"/>
          <p:cNvSpPr/>
          <p:nvPr/>
        </p:nvSpPr>
        <p:spPr>
          <a:xfrm>
            <a:off x="4645152" y="2651760"/>
            <a:ext cx="2962656" cy="566928"/>
          </a:xfrm>
          <a:prstGeom prst="rect">
            <a:avLst/>
          </a:prstGeom>
          <a:noFill/>
          <a:ln/>
        </p:spPr>
        <p:txBody>
          <a:bodyPr wrap="square" lIns="0" tIns="0" rIns="0" bIns="0" rtlCol="0" anchor="t"/>
          <a:lstStyle/>
          <a:p>
            <a:pPr indent="0" marL="0">
              <a:lnSpc>
                <a:spcPts val="2000"/>
              </a:lnSpc>
              <a:buNone/>
            </a:pPr>
            <a:r>
              <a:rPr lang="en-US" sz="1500" b="1" dirty="0">
                <a:solidFill>
                  <a:srgbClr val="14191A"/>
                </a:solidFill>
                <a:latin typeface="Segoe UI" pitchFamily="34" charset="0"/>
                <a:ea typeface="Segoe UI" pitchFamily="34" charset="-122"/>
                <a:cs typeface="Segoe UI" pitchFamily="34" charset="-120"/>
              </a:rPr>
              <a:t>Dependency presenting as withdrawal</a:t>
            </a:r>
            <a:endParaRPr lang="en-US" sz="1500" dirty="0"/>
          </a:p>
        </p:txBody>
      </p:sp>
      <p:sp>
        <p:nvSpPr>
          <p:cNvPr id="15" name="Text 13"/>
          <p:cNvSpPr/>
          <p:nvPr/>
        </p:nvSpPr>
        <p:spPr>
          <a:xfrm>
            <a:off x="4645152" y="3227832"/>
            <a:ext cx="2962656" cy="1600200"/>
          </a:xfrm>
          <a:prstGeom prst="rect">
            <a:avLst/>
          </a:prstGeom>
          <a:noFill/>
          <a:ln/>
        </p:spPr>
        <p:txBody>
          <a:bodyPr wrap="square" lIns="0" tIns="0" rIns="0" bIns="0" rtlCol="0" anchor="t"/>
          <a:lstStyle/>
          <a:p>
            <a:pPr indent="0" marL="0">
              <a:lnSpc>
                <a:spcPts val="1700"/>
              </a:lnSpc>
              <a:buNone/>
            </a:pPr>
            <a:r>
              <a:rPr lang="en-US" sz="1250" dirty="0">
                <a:solidFill>
                  <a:srgbClr val="5C6660"/>
                </a:solidFill>
                <a:latin typeface="Segoe UI" pitchFamily="34" charset="0"/>
                <a:ea typeface="Segoe UI" pitchFamily="34" charset="-122"/>
                <a:cs typeface="Segoe UI" pitchFamily="34" charset="-120"/>
              </a:rPr>
              <a:t>A young person using a chatbot as their main confidant may present as fine or as newly isolated. Ask what they talk to it about, not whether they use it.</a:t>
            </a:r>
            <a:endParaRPr lang="en-US" sz="1250" dirty="0"/>
          </a:p>
        </p:txBody>
      </p:sp>
      <p:sp>
        <p:nvSpPr>
          <p:cNvPr id="16" name="Shape 14"/>
          <p:cNvSpPr/>
          <p:nvPr/>
        </p:nvSpPr>
        <p:spPr>
          <a:xfrm>
            <a:off x="8092440" y="2148840"/>
            <a:ext cx="3474720" cy="2926080"/>
          </a:xfrm>
          <a:prstGeom prst="rect">
            <a:avLst/>
          </a:prstGeom>
          <a:solidFill>
            <a:srgbClr val="F2F3EF"/>
          </a:solidFill>
          <a:ln w="9525">
            <a:solidFill>
              <a:srgbClr val="C4C9BE"/>
            </a:solidFill>
            <a:prstDash val="solid"/>
          </a:ln>
        </p:spPr>
      </p:sp>
      <p:sp>
        <p:nvSpPr>
          <p:cNvPr id="17" name="Text 15"/>
          <p:cNvSpPr/>
          <p:nvPr/>
        </p:nvSpPr>
        <p:spPr>
          <a:xfrm>
            <a:off x="8348472" y="2350008"/>
            <a:ext cx="2962656" cy="219456"/>
          </a:xfrm>
          <a:prstGeom prst="rect">
            <a:avLst/>
          </a:prstGeom>
          <a:noFill/>
          <a:ln/>
        </p:spPr>
        <p:txBody>
          <a:bodyPr wrap="square" lIns="0" tIns="0" rIns="0" bIns="0" rtlCol="0" anchor="ctr"/>
          <a:lstStyle/>
          <a:p>
            <a:pPr indent="0" marL="0">
              <a:buNone/>
            </a:pPr>
            <a:r>
              <a:rPr lang="en-US" sz="950" spc="130" kern="0" dirty="0">
                <a:solidFill>
                  <a:srgbClr val="23349B"/>
                </a:solidFill>
                <a:latin typeface="Consolas" pitchFamily="34" charset="0"/>
                <a:ea typeface="Consolas" pitchFamily="34" charset="-122"/>
                <a:cs typeface="Consolas" pitchFamily="34" charset="-120"/>
              </a:rPr>
              <a:t>DISCLOSURE HANDLING</a:t>
            </a:r>
            <a:endParaRPr lang="en-US" sz="950" dirty="0"/>
          </a:p>
        </p:txBody>
      </p:sp>
      <p:sp>
        <p:nvSpPr>
          <p:cNvPr id="18" name="Text 16"/>
          <p:cNvSpPr/>
          <p:nvPr/>
        </p:nvSpPr>
        <p:spPr>
          <a:xfrm>
            <a:off x="8348472" y="2651760"/>
            <a:ext cx="2962656" cy="566928"/>
          </a:xfrm>
          <a:prstGeom prst="rect">
            <a:avLst/>
          </a:prstGeom>
          <a:noFill/>
          <a:ln/>
        </p:spPr>
        <p:txBody>
          <a:bodyPr wrap="square" lIns="0" tIns="0" rIns="0" bIns="0" rtlCol="0" anchor="t"/>
          <a:lstStyle/>
          <a:p>
            <a:pPr indent="0" marL="0">
              <a:lnSpc>
                <a:spcPts val="2000"/>
              </a:lnSpc>
              <a:buNone/>
            </a:pPr>
            <a:r>
              <a:rPr lang="en-US" sz="1500" b="1" dirty="0">
                <a:solidFill>
                  <a:srgbClr val="14191A"/>
                </a:solidFill>
                <a:latin typeface="Segoe UI" pitchFamily="34" charset="0"/>
                <a:ea typeface="Segoe UI" pitchFamily="34" charset="-122"/>
                <a:cs typeface="Segoe UI" pitchFamily="34" charset="-120"/>
              </a:rPr>
              <a:t>They will tell the adult they trust</a:t>
            </a:r>
            <a:endParaRPr lang="en-US" sz="1500" dirty="0"/>
          </a:p>
        </p:txBody>
      </p:sp>
      <p:sp>
        <p:nvSpPr>
          <p:cNvPr id="19" name="Text 17"/>
          <p:cNvSpPr/>
          <p:nvPr/>
        </p:nvSpPr>
        <p:spPr>
          <a:xfrm>
            <a:off x="8348472" y="3227832"/>
            <a:ext cx="2962656" cy="1600200"/>
          </a:xfrm>
          <a:prstGeom prst="rect">
            <a:avLst/>
          </a:prstGeom>
          <a:noFill/>
          <a:ln/>
        </p:spPr>
        <p:txBody>
          <a:bodyPr wrap="square" lIns="0" tIns="0" rIns="0" bIns="0" rtlCol="0" anchor="t"/>
          <a:lstStyle/>
          <a:p>
            <a:pPr indent="0" marL="0">
              <a:lnSpc>
                <a:spcPts val="1700"/>
              </a:lnSpc>
              <a:buNone/>
            </a:pPr>
            <a:r>
              <a:rPr lang="en-US" sz="1250" dirty="0">
                <a:solidFill>
                  <a:srgbClr val="5C6660"/>
                </a:solidFill>
                <a:latin typeface="Segoe UI" pitchFamily="34" charset="0"/>
                <a:ea typeface="Segoe UI" pitchFamily="34" charset="-122"/>
                <a:cs typeface="Segoe UI" pitchFamily="34" charset="-120"/>
              </a:rPr>
              <a:t>That may be you and not the DSL. Know the route without looking it up. The child is never in trouble for reporting.</a:t>
            </a:r>
            <a:endParaRPr lang="en-US" sz="1250" dirty="0"/>
          </a:p>
        </p:txBody>
      </p:sp>
      <p:sp>
        <p:nvSpPr>
          <p:cNvPr id="20" name="Text 18"/>
          <p:cNvSpPr/>
          <p:nvPr/>
        </p:nvSpPr>
        <p:spPr>
          <a:xfrm>
            <a:off x="685800" y="5349240"/>
            <a:ext cx="10817352" cy="365760"/>
          </a:xfrm>
          <a:prstGeom prst="rect">
            <a:avLst/>
          </a:prstGeom>
          <a:noFill/>
          <a:ln/>
        </p:spPr>
        <p:txBody>
          <a:bodyPr wrap="square" lIns="0" tIns="0" rIns="0" bIns="0" rtlCol="0" anchor="ctr"/>
          <a:lstStyle/>
          <a:p>
            <a:pPr indent="0" marL="0">
              <a:buNone/>
            </a:pPr>
            <a:r>
              <a:rPr lang="en-US" sz="1600" b="1" dirty="0">
                <a:solidFill>
                  <a:srgbClr val="14191A"/>
                </a:solidFill>
                <a:latin typeface="Segoe UI" pitchFamily="34" charset="0"/>
                <a:ea typeface="Segoe UI" pitchFamily="34" charset="-122"/>
                <a:cs typeface="Segoe UI" pitchFamily="34" charset="-120"/>
              </a:rPr>
              <a:t>Nothing here creates a new procedure. It creates new things to notice.</a:t>
            </a:r>
            <a:endParaRPr lang="en-US"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685800" y="6382512"/>
            <a:ext cx="7315200" cy="256032"/>
          </a:xfrm>
          <a:prstGeom prst="rect">
            <a:avLst/>
          </a:prstGeom>
          <a:noFill/>
          <a:ln/>
        </p:spPr>
        <p:txBody>
          <a:bodyPr wrap="square" lIns="0" tIns="0" rIns="0" bIns="0" rtlCol="0" anchor="ctr"/>
          <a:lstStyle/>
          <a:p>
            <a:pPr indent="0" marL="0">
              <a:buNone/>
            </a:pPr>
            <a:r>
              <a:rPr lang="en-US" sz="900" spc="100" kern="0" dirty="0">
                <a:solidFill>
                  <a:srgbClr val="9BA69E"/>
                </a:solidFill>
                <a:latin typeface="Consolas" pitchFamily="34" charset="0"/>
                <a:ea typeface="Consolas" pitchFamily="34" charset="-122"/>
                <a:cs typeface="Consolas" pitchFamily="34" charset="-120"/>
              </a:rPr>
              <a:t>M5 · Bias</a:t>
            </a:r>
            <a:endParaRPr lang="en-US" sz="900" dirty="0"/>
          </a:p>
        </p:txBody>
      </p:sp>
      <p:sp>
        <p:nvSpPr>
          <p:cNvPr id="3" name="Text 1"/>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9BA69E"/>
                </a:solidFill>
                <a:latin typeface="Consolas" pitchFamily="34" charset="0"/>
                <a:ea typeface="Consolas" pitchFamily="34" charset="-122"/>
                <a:cs typeface="Consolas" pitchFamily="34" charset="-120"/>
              </a:rPr>
              <a:t>21</a:t>
            </a:r>
            <a:endParaRPr lang="en-US" sz="900" dirty="0"/>
          </a:p>
        </p:txBody>
      </p:sp>
      <p:sp>
        <p:nvSpPr>
          <p:cNvPr id="4" name="Shape 2"/>
          <p:cNvSpPr/>
          <p:nvPr/>
        </p:nvSpPr>
        <p:spPr>
          <a:xfrm>
            <a:off x="9811512" y="347472"/>
            <a:ext cx="1691640" cy="329184"/>
          </a:xfrm>
          <a:prstGeom prst="rect">
            <a:avLst/>
          </a:prstGeom>
          <a:solidFill>
            <a:srgbClr val="23349B"/>
          </a:solidFill>
          <a:ln w="9525">
            <a:solidFill>
              <a:srgbClr val="23349B"/>
            </a:solidFill>
            <a:prstDash val="solid"/>
          </a:ln>
        </p:spPr>
      </p:sp>
      <p:sp>
        <p:nvSpPr>
          <p:cNvPr id="5" name="Text 3"/>
          <p:cNvSpPr/>
          <p:nvPr/>
        </p:nvSpPr>
        <p:spPr>
          <a:xfrm>
            <a:off x="9811512" y="347472"/>
            <a:ext cx="1691640" cy="329184"/>
          </a:xfrm>
          <a:prstGeom prst="rect">
            <a:avLst/>
          </a:prstGeom>
          <a:noFill/>
          <a:ln/>
        </p:spPr>
        <p:txBody>
          <a:bodyPr wrap="square" lIns="0" tIns="0" rIns="0" bIns="0" rtlCol="0" anchor="ctr"/>
          <a:lstStyle/>
          <a:p>
            <a:pPr algn="ctr" indent="0" marL="0">
              <a:buNone/>
            </a:pPr>
            <a:r>
              <a:rPr lang="en-US" sz="1050" spc="100" kern="0" dirty="0">
                <a:solidFill>
                  <a:srgbClr val="FFFFFF"/>
                </a:solidFill>
                <a:latin typeface="Consolas" pitchFamily="34" charset="0"/>
                <a:ea typeface="Consolas" pitchFamily="34" charset="-122"/>
                <a:cs typeface="Consolas" pitchFamily="34" charset="-120"/>
              </a:rPr>
              <a:t>35 MIN</a:t>
            </a:r>
            <a:endParaRPr lang="en-US" sz="1050" dirty="0"/>
          </a:p>
        </p:txBody>
      </p:sp>
      <p:sp>
        <p:nvSpPr>
          <p:cNvPr id="6" name="Text 4"/>
          <p:cNvSpPr/>
          <p:nvPr/>
        </p:nvSpPr>
        <p:spPr>
          <a:xfrm>
            <a:off x="685800" y="384048"/>
            <a:ext cx="10817352" cy="256032"/>
          </a:xfrm>
          <a:prstGeom prst="rect">
            <a:avLst/>
          </a:prstGeom>
          <a:noFill/>
          <a:ln/>
        </p:spPr>
        <p:txBody>
          <a:bodyPr wrap="square" lIns="0" tIns="0" rIns="0" bIns="0" rtlCol="0" anchor="ctr"/>
          <a:lstStyle/>
          <a:p>
            <a:pPr indent="0" marL="0">
              <a:buNone/>
            </a:pPr>
            <a:r>
              <a:rPr lang="en-US" sz="1100" spc="160" kern="0" dirty="0">
                <a:solidFill>
                  <a:srgbClr val="23349B"/>
                </a:solidFill>
                <a:latin typeface="Consolas" pitchFamily="34" charset="0"/>
                <a:ea typeface="Consolas" pitchFamily="34" charset="-122"/>
                <a:cs typeface="Consolas" pitchFamily="34" charset="-120"/>
              </a:rPr>
              <a:t>ACTIVITY 5</a:t>
            </a:r>
            <a:endParaRPr lang="en-US" sz="1100" dirty="0"/>
          </a:p>
        </p:txBody>
      </p:sp>
      <p:sp>
        <p:nvSpPr>
          <p:cNvPr id="7" name="Text 5"/>
          <p:cNvSpPr/>
          <p:nvPr/>
        </p:nvSpPr>
        <p:spPr>
          <a:xfrm>
            <a:off x="685800" y="749808"/>
            <a:ext cx="10817352" cy="1051560"/>
          </a:xfrm>
          <a:prstGeom prst="rect">
            <a:avLst/>
          </a:prstGeom>
          <a:noFill/>
          <a:ln/>
        </p:spPr>
        <p:txBody>
          <a:bodyPr wrap="square" lIns="0" tIns="0" rIns="0" bIns="0" rtlCol="0" anchor="t"/>
          <a:lstStyle/>
          <a:p>
            <a:pPr indent="0" marL="0">
              <a:lnSpc>
                <a:spcPts val="4200"/>
              </a:lnSpc>
              <a:buNone/>
            </a:pPr>
            <a:r>
              <a:rPr lang="en-US" sz="3400" dirty="0">
                <a:solidFill>
                  <a:srgbClr val="14191A"/>
                </a:solidFill>
                <a:latin typeface="Georgia" pitchFamily="34" charset="0"/>
                <a:ea typeface="Georgia" pitchFamily="34" charset="-122"/>
                <a:cs typeface="Georgia" pitchFamily="34" charset="-120"/>
              </a:rPr>
              <a:t>Bias is not abstract. Audit your own resources.</a:t>
            </a:r>
            <a:endParaRPr lang="en-US" sz="3400" dirty="0"/>
          </a:p>
        </p:txBody>
      </p:sp>
      <p:sp>
        <p:nvSpPr>
          <p:cNvPr id="8" name="Text 6"/>
          <p:cNvSpPr/>
          <p:nvPr/>
        </p:nvSpPr>
        <p:spPr>
          <a:xfrm>
            <a:off x="685800" y="2148840"/>
            <a:ext cx="10424160" cy="1097280"/>
          </a:xfrm>
          <a:prstGeom prst="rect">
            <a:avLst/>
          </a:prstGeom>
          <a:noFill/>
          <a:ln/>
        </p:spPr>
        <p:txBody>
          <a:bodyPr wrap="square" lIns="0" tIns="0" rIns="0" bIns="0" rtlCol="0" anchor="t"/>
          <a:lstStyle/>
          <a:p>
            <a:pPr indent="0" marL="0">
              <a:lnSpc>
                <a:spcPts val="2400"/>
              </a:lnSpc>
              <a:buNone/>
            </a:pPr>
            <a:r>
              <a:rPr lang="en-US" sz="1600" dirty="0">
                <a:solidFill>
                  <a:srgbClr val="5C6660"/>
                </a:solidFill>
                <a:latin typeface="Segoe UI" pitchFamily="34" charset="0"/>
                <a:ea typeface="Segoe UI" pitchFamily="34" charset="-122"/>
                <a:cs typeface="Segoe UI" pitchFamily="34" charset="-120"/>
              </a:rPr>
              <a:t>Generate three teaching resources for your subject. Then examine what came back: the names used, the contexts assumed, the examples chosen, the prior knowledge taken for granted, who appears in any images.</a:t>
            </a:r>
            <a:endParaRPr lang="en-US" sz="1600" dirty="0"/>
          </a:p>
        </p:txBody>
      </p:sp>
      <p:sp>
        <p:nvSpPr>
          <p:cNvPr id="9" name="Shape 7"/>
          <p:cNvSpPr/>
          <p:nvPr/>
        </p:nvSpPr>
        <p:spPr>
          <a:xfrm>
            <a:off x="685800" y="3246120"/>
            <a:ext cx="2606040" cy="1463040"/>
          </a:xfrm>
          <a:prstGeom prst="rect">
            <a:avLst/>
          </a:prstGeom>
          <a:solidFill>
            <a:srgbClr val="F2F3EF"/>
          </a:solidFill>
          <a:ln w="9525">
            <a:solidFill>
              <a:srgbClr val="C4C9BE"/>
            </a:solidFill>
            <a:prstDash val="solid"/>
          </a:ln>
        </p:spPr>
      </p:sp>
      <p:sp>
        <p:nvSpPr>
          <p:cNvPr id="10" name="Text 8"/>
          <p:cNvSpPr/>
          <p:nvPr/>
        </p:nvSpPr>
        <p:spPr>
          <a:xfrm>
            <a:off x="886968" y="3429000"/>
            <a:ext cx="2240280" cy="274320"/>
          </a:xfrm>
          <a:prstGeom prst="rect">
            <a:avLst/>
          </a:prstGeom>
          <a:noFill/>
          <a:ln/>
        </p:spPr>
        <p:txBody>
          <a:bodyPr wrap="square" lIns="0" tIns="0" rIns="0" bIns="0" rtlCol="0" anchor="ctr"/>
          <a:lstStyle/>
          <a:p>
            <a:pPr indent="0" marL="0">
              <a:buNone/>
            </a:pPr>
            <a:r>
              <a:rPr lang="en-US" sz="1450" b="1" dirty="0">
                <a:solidFill>
                  <a:srgbClr val="14191A"/>
                </a:solidFill>
                <a:latin typeface="Segoe UI" pitchFamily="34" charset="0"/>
                <a:ea typeface="Segoe UI" pitchFamily="34" charset="-122"/>
                <a:cs typeface="Segoe UI" pitchFamily="34" charset="-120"/>
              </a:rPr>
              <a:t>Names</a:t>
            </a:r>
            <a:endParaRPr lang="en-US" sz="1450" dirty="0"/>
          </a:p>
        </p:txBody>
      </p:sp>
      <p:sp>
        <p:nvSpPr>
          <p:cNvPr id="11" name="Text 9"/>
          <p:cNvSpPr/>
          <p:nvPr/>
        </p:nvSpPr>
        <p:spPr>
          <a:xfrm>
            <a:off x="886968" y="3749040"/>
            <a:ext cx="2240280" cy="822960"/>
          </a:xfrm>
          <a:prstGeom prst="rect">
            <a:avLst/>
          </a:prstGeom>
          <a:noFill/>
          <a:ln/>
        </p:spPr>
        <p:txBody>
          <a:bodyPr wrap="square" lIns="0" tIns="0" rIns="0" bIns="0" rtlCol="0" anchor="ctr"/>
          <a:lstStyle/>
          <a:p>
            <a:pPr indent="0" marL="0">
              <a:lnSpc>
                <a:spcPts val="1700"/>
              </a:lnSpc>
              <a:buNone/>
            </a:pPr>
            <a:r>
              <a:rPr lang="en-US" sz="1250" dirty="0">
                <a:solidFill>
                  <a:srgbClr val="5C6660"/>
                </a:solidFill>
                <a:latin typeface="Segoe UI" pitchFamily="34" charset="0"/>
                <a:ea typeface="Segoe UI" pitchFamily="34" charset="-122"/>
                <a:cs typeface="Segoe UI" pitchFamily="34" charset="-120"/>
              </a:rPr>
              <a:t>Whose names appear, and whose never do</a:t>
            </a:r>
            <a:endParaRPr lang="en-US" sz="1250" dirty="0"/>
          </a:p>
        </p:txBody>
      </p:sp>
      <p:sp>
        <p:nvSpPr>
          <p:cNvPr id="12" name="Shape 10"/>
          <p:cNvSpPr/>
          <p:nvPr/>
        </p:nvSpPr>
        <p:spPr>
          <a:xfrm>
            <a:off x="3401568" y="3246120"/>
            <a:ext cx="2606040" cy="1463040"/>
          </a:xfrm>
          <a:prstGeom prst="rect">
            <a:avLst/>
          </a:prstGeom>
          <a:solidFill>
            <a:srgbClr val="F2F3EF"/>
          </a:solidFill>
          <a:ln w="9525">
            <a:solidFill>
              <a:srgbClr val="C4C9BE"/>
            </a:solidFill>
            <a:prstDash val="solid"/>
          </a:ln>
        </p:spPr>
      </p:sp>
      <p:sp>
        <p:nvSpPr>
          <p:cNvPr id="13" name="Text 11"/>
          <p:cNvSpPr/>
          <p:nvPr/>
        </p:nvSpPr>
        <p:spPr>
          <a:xfrm>
            <a:off x="3602736" y="3429000"/>
            <a:ext cx="2240280" cy="274320"/>
          </a:xfrm>
          <a:prstGeom prst="rect">
            <a:avLst/>
          </a:prstGeom>
          <a:noFill/>
          <a:ln/>
        </p:spPr>
        <p:txBody>
          <a:bodyPr wrap="square" lIns="0" tIns="0" rIns="0" bIns="0" rtlCol="0" anchor="ctr"/>
          <a:lstStyle/>
          <a:p>
            <a:pPr indent="0" marL="0">
              <a:buNone/>
            </a:pPr>
            <a:r>
              <a:rPr lang="en-US" sz="1450" b="1" dirty="0">
                <a:solidFill>
                  <a:srgbClr val="14191A"/>
                </a:solidFill>
                <a:latin typeface="Segoe UI" pitchFamily="34" charset="0"/>
                <a:ea typeface="Segoe UI" pitchFamily="34" charset="-122"/>
                <a:cs typeface="Segoe UI" pitchFamily="34" charset="-120"/>
              </a:rPr>
              <a:t>Context</a:t>
            </a:r>
            <a:endParaRPr lang="en-US" sz="1450" dirty="0"/>
          </a:p>
        </p:txBody>
      </p:sp>
      <p:sp>
        <p:nvSpPr>
          <p:cNvPr id="14" name="Text 12"/>
          <p:cNvSpPr/>
          <p:nvPr/>
        </p:nvSpPr>
        <p:spPr>
          <a:xfrm>
            <a:off x="3602736" y="3749040"/>
            <a:ext cx="2240280" cy="822960"/>
          </a:xfrm>
          <a:prstGeom prst="rect">
            <a:avLst/>
          </a:prstGeom>
          <a:noFill/>
          <a:ln/>
        </p:spPr>
        <p:txBody>
          <a:bodyPr wrap="square" lIns="0" tIns="0" rIns="0" bIns="0" rtlCol="0" anchor="ctr"/>
          <a:lstStyle/>
          <a:p>
            <a:pPr indent="0" marL="0">
              <a:lnSpc>
                <a:spcPts val="1700"/>
              </a:lnSpc>
              <a:buNone/>
            </a:pPr>
            <a:r>
              <a:rPr lang="en-US" sz="1250" dirty="0">
                <a:solidFill>
                  <a:srgbClr val="5C6660"/>
                </a:solidFill>
                <a:latin typeface="Segoe UI" pitchFamily="34" charset="0"/>
                <a:ea typeface="Segoe UI" pitchFamily="34" charset="-122"/>
                <a:cs typeface="Segoe UI" pitchFamily="34" charset="-120"/>
              </a:rPr>
              <a:t>Whose home life, food, holidays, family shape</a:t>
            </a:r>
            <a:endParaRPr lang="en-US" sz="1250" dirty="0"/>
          </a:p>
        </p:txBody>
      </p:sp>
      <p:sp>
        <p:nvSpPr>
          <p:cNvPr id="15" name="Shape 13"/>
          <p:cNvSpPr/>
          <p:nvPr/>
        </p:nvSpPr>
        <p:spPr>
          <a:xfrm>
            <a:off x="6117336" y="3246120"/>
            <a:ext cx="2606040" cy="1463040"/>
          </a:xfrm>
          <a:prstGeom prst="rect">
            <a:avLst/>
          </a:prstGeom>
          <a:solidFill>
            <a:srgbClr val="F2F3EF"/>
          </a:solidFill>
          <a:ln w="9525">
            <a:solidFill>
              <a:srgbClr val="C4C9BE"/>
            </a:solidFill>
            <a:prstDash val="solid"/>
          </a:ln>
        </p:spPr>
      </p:sp>
      <p:sp>
        <p:nvSpPr>
          <p:cNvPr id="16" name="Text 14"/>
          <p:cNvSpPr/>
          <p:nvPr/>
        </p:nvSpPr>
        <p:spPr>
          <a:xfrm>
            <a:off x="6318504" y="3429000"/>
            <a:ext cx="2240280" cy="274320"/>
          </a:xfrm>
          <a:prstGeom prst="rect">
            <a:avLst/>
          </a:prstGeom>
          <a:noFill/>
          <a:ln/>
        </p:spPr>
        <p:txBody>
          <a:bodyPr wrap="square" lIns="0" tIns="0" rIns="0" bIns="0" rtlCol="0" anchor="ctr"/>
          <a:lstStyle/>
          <a:p>
            <a:pPr indent="0" marL="0">
              <a:buNone/>
            </a:pPr>
            <a:r>
              <a:rPr lang="en-US" sz="1450" b="1" dirty="0">
                <a:solidFill>
                  <a:srgbClr val="14191A"/>
                </a:solidFill>
                <a:latin typeface="Segoe UI" pitchFamily="34" charset="0"/>
                <a:ea typeface="Segoe UI" pitchFamily="34" charset="-122"/>
                <a:cs typeface="Segoe UI" pitchFamily="34" charset="-120"/>
              </a:rPr>
              <a:t>Examples</a:t>
            </a:r>
            <a:endParaRPr lang="en-US" sz="1450" dirty="0"/>
          </a:p>
        </p:txBody>
      </p:sp>
      <p:sp>
        <p:nvSpPr>
          <p:cNvPr id="17" name="Text 15"/>
          <p:cNvSpPr/>
          <p:nvPr/>
        </p:nvSpPr>
        <p:spPr>
          <a:xfrm>
            <a:off x="6318504" y="3749040"/>
            <a:ext cx="2240280" cy="822960"/>
          </a:xfrm>
          <a:prstGeom prst="rect">
            <a:avLst/>
          </a:prstGeom>
          <a:noFill/>
          <a:ln/>
        </p:spPr>
        <p:txBody>
          <a:bodyPr wrap="square" lIns="0" tIns="0" rIns="0" bIns="0" rtlCol="0" anchor="ctr"/>
          <a:lstStyle/>
          <a:p>
            <a:pPr indent="0" marL="0">
              <a:lnSpc>
                <a:spcPts val="1700"/>
              </a:lnSpc>
              <a:buNone/>
            </a:pPr>
            <a:r>
              <a:rPr lang="en-US" sz="1250" dirty="0">
                <a:solidFill>
                  <a:srgbClr val="5C6660"/>
                </a:solidFill>
                <a:latin typeface="Segoe UI" pitchFamily="34" charset="0"/>
                <a:ea typeface="Segoe UI" pitchFamily="34" charset="-122"/>
                <a:cs typeface="Segoe UI" pitchFamily="34" charset="-120"/>
              </a:rPr>
              <a:t>Which country, which currency, which sport</a:t>
            </a:r>
            <a:endParaRPr lang="en-US" sz="1250" dirty="0"/>
          </a:p>
        </p:txBody>
      </p:sp>
      <p:sp>
        <p:nvSpPr>
          <p:cNvPr id="18" name="Shape 16"/>
          <p:cNvSpPr/>
          <p:nvPr/>
        </p:nvSpPr>
        <p:spPr>
          <a:xfrm>
            <a:off x="8833104" y="3246120"/>
            <a:ext cx="2606040" cy="1463040"/>
          </a:xfrm>
          <a:prstGeom prst="rect">
            <a:avLst/>
          </a:prstGeom>
          <a:solidFill>
            <a:srgbClr val="F2F3EF"/>
          </a:solidFill>
          <a:ln w="9525">
            <a:solidFill>
              <a:srgbClr val="C4C9BE"/>
            </a:solidFill>
            <a:prstDash val="solid"/>
          </a:ln>
        </p:spPr>
      </p:sp>
      <p:sp>
        <p:nvSpPr>
          <p:cNvPr id="19" name="Text 17"/>
          <p:cNvSpPr/>
          <p:nvPr/>
        </p:nvSpPr>
        <p:spPr>
          <a:xfrm>
            <a:off x="9034272" y="3429000"/>
            <a:ext cx="2240280" cy="274320"/>
          </a:xfrm>
          <a:prstGeom prst="rect">
            <a:avLst/>
          </a:prstGeom>
          <a:noFill/>
          <a:ln/>
        </p:spPr>
        <p:txBody>
          <a:bodyPr wrap="square" lIns="0" tIns="0" rIns="0" bIns="0" rtlCol="0" anchor="ctr"/>
          <a:lstStyle/>
          <a:p>
            <a:pPr indent="0" marL="0">
              <a:buNone/>
            </a:pPr>
            <a:r>
              <a:rPr lang="en-US" sz="1450" b="1" dirty="0">
                <a:solidFill>
                  <a:srgbClr val="14191A"/>
                </a:solidFill>
                <a:latin typeface="Segoe UI" pitchFamily="34" charset="0"/>
                <a:ea typeface="Segoe UI" pitchFamily="34" charset="-122"/>
                <a:cs typeface="Segoe UI" pitchFamily="34" charset="-120"/>
              </a:rPr>
              <a:t>Prior knowledge</a:t>
            </a:r>
            <a:endParaRPr lang="en-US" sz="1450" dirty="0"/>
          </a:p>
        </p:txBody>
      </p:sp>
      <p:sp>
        <p:nvSpPr>
          <p:cNvPr id="20" name="Text 18"/>
          <p:cNvSpPr/>
          <p:nvPr/>
        </p:nvSpPr>
        <p:spPr>
          <a:xfrm>
            <a:off x="9034272" y="3749040"/>
            <a:ext cx="2240280" cy="822960"/>
          </a:xfrm>
          <a:prstGeom prst="rect">
            <a:avLst/>
          </a:prstGeom>
          <a:noFill/>
          <a:ln/>
        </p:spPr>
        <p:txBody>
          <a:bodyPr wrap="square" lIns="0" tIns="0" rIns="0" bIns="0" rtlCol="0" anchor="ctr"/>
          <a:lstStyle/>
          <a:p>
            <a:pPr indent="0" marL="0">
              <a:lnSpc>
                <a:spcPts val="1700"/>
              </a:lnSpc>
              <a:buNone/>
            </a:pPr>
            <a:r>
              <a:rPr lang="en-US" sz="1250" dirty="0">
                <a:solidFill>
                  <a:srgbClr val="5C6660"/>
                </a:solidFill>
                <a:latin typeface="Segoe UI" pitchFamily="34" charset="0"/>
                <a:ea typeface="Segoe UI" pitchFamily="34" charset="-122"/>
                <a:cs typeface="Segoe UI" pitchFamily="34" charset="-120"/>
              </a:rPr>
              <a:t>What is assumed that an EAL or new arrival would not have</a:t>
            </a:r>
            <a:endParaRPr lang="en-US" sz="1250" dirty="0"/>
          </a:p>
        </p:txBody>
      </p:sp>
      <p:sp>
        <p:nvSpPr>
          <p:cNvPr id="21" name="Text 19"/>
          <p:cNvSpPr/>
          <p:nvPr/>
        </p:nvSpPr>
        <p:spPr>
          <a:xfrm>
            <a:off x="685800" y="4983480"/>
            <a:ext cx="10424160" cy="731520"/>
          </a:xfrm>
          <a:prstGeom prst="rect">
            <a:avLst/>
          </a:prstGeom>
          <a:noFill/>
          <a:ln/>
        </p:spPr>
        <p:txBody>
          <a:bodyPr wrap="square" lIns="0" tIns="0" rIns="0" bIns="0" rtlCol="0" anchor="ctr"/>
          <a:lstStyle/>
          <a:p>
            <a:pPr indent="0" marL="0">
              <a:lnSpc>
                <a:spcPts val="2100"/>
              </a:lnSpc>
              <a:buNone/>
            </a:pPr>
            <a:r>
              <a:rPr lang="en-US" sz="1500" dirty="0">
                <a:solidFill>
                  <a:srgbClr val="14191A"/>
                </a:solidFill>
                <a:latin typeface="Segoe UI" pitchFamily="34" charset="0"/>
                <a:ea typeface="Segoe UI" pitchFamily="34" charset="-122"/>
                <a:cs typeface="Segoe UI" pitchFamily="34" charset="-120"/>
              </a:rPr>
              <a:t>Departments record what they found and what they will check for routinely. Then: the three parent scripts — the worried parent, the parent who thinks it is cheating, the parent who wants more of it.</a:t>
            </a:r>
            <a:endParaRPr lang="en-US" sz="15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4191A"/>
        </a:solidFill>
      </p:bgPr>
    </p:bg>
    <p:spTree>
      <p:nvGrpSpPr>
        <p:cNvPr id="1" name=""/>
        <p:cNvGrpSpPr/>
        <p:nvPr/>
      </p:nvGrpSpPr>
      <p:grpSpPr>
        <a:xfrm>
          <a:off x="0" y="0"/>
          <a:ext cx="0" cy="0"/>
          <a:chOff x="0" y="0"/>
          <a:chExt cx="0" cy="0"/>
        </a:xfrm>
      </p:grpSpPr>
      <p:sp>
        <p:nvSpPr>
          <p:cNvPr id="2" name="Text 0"/>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4A544E"/>
                </a:solidFill>
                <a:latin typeface="Consolas" pitchFamily="34" charset="0"/>
                <a:ea typeface="Consolas" pitchFamily="34" charset="-122"/>
                <a:cs typeface="Consolas" pitchFamily="34" charset="-120"/>
              </a:rPr>
              <a:t>22</a:t>
            </a:r>
            <a:endParaRPr lang="en-US" sz="900" dirty="0"/>
          </a:p>
        </p:txBody>
      </p:sp>
      <p:sp>
        <p:nvSpPr>
          <p:cNvPr id="3" name="Text 1"/>
          <p:cNvSpPr/>
          <p:nvPr/>
        </p:nvSpPr>
        <p:spPr>
          <a:xfrm>
            <a:off x="685800" y="2651760"/>
            <a:ext cx="10817352" cy="274320"/>
          </a:xfrm>
          <a:prstGeom prst="rect">
            <a:avLst/>
          </a:prstGeom>
          <a:noFill/>
          <a:ln/>
        </p:spPr>
        <p:txBody>
          <a:bodyPr wrap="square" lIns="0" tIns="0" rIns="0" bIns="0" rtlCol="0" anchor="ctr"/>
          <a:lstStyle/>
          <a:p>
            <a:pPr indent="0" marL="0">
              <a:buNone/>
            </a:pPr>
            <a:r>
              <a:rPr lang="en-US" sz="1200" spc="200" kern="0" dirty="0">
                <a:solidFill>
                  <a:srgbClr val="8E9BE8"/>
                </a:solidFill>
                <a:latin typeface="Consolas" pitchFamily="34" charset="0"/>
                <a:ea typeface="Consolas" pitchFamily="34" charset="-122"/>
                <a:cs typeface="Consolas" pitchFamily="34" charset="-120"/>
              </a:rPr>
              <a:t>MODULE 6 · 30 MINUTES · ALL STAFF</a:t>
            </a:r>
            <a:endParaRPr lang="en-US" sz="1200" dirty="0"/>
          </a:p>
        </p:txBody>
      </p:sp>
      <p:sp>
        <p:nvSpPr>
          <p:cNvPr id="4" name="Text 2"/>
          <p:cNvSpPr/>
          <p:nvPr/>
        </p:nvSpPr>
        <p:spPr>
          <a:xfrm>
            <a:off x="685800" y="3108960"/>
            <a:ext cx="9144000" cy="1645920"/>
          </a:xfrm>
          <a:prstGeom prst="rect">
            <a:avLst/>
          </a:prstGeom>
          <a:noFill/>
          <a:ln/>
        </p:spPr>
        <p:txBody>
          <a:bodyPr wrap="square" lIns="0" tIns="0" rIns="0" bIns="0" rtlCol="0" anchor="ctr"/>
          <a:lstStyle/>
          <a:p>
            <a:pPr indent="0" marL="0">
              <a:lnSpc>
                <a:spcPts val="5400"/>
              </a:lnSpc>
              <a:buNone/>
            </a:pPr>
            <a:r>
              <a:rPr lang="en-US" sz="4600" dirty="0">
                <a:solidFill>
                  <a:srgbClr val="FFFFFF"/>
                </a:solidFill>
                <a:latin typeface="Georgia" pitchFamily="34" charset="0"/>
                <a:ea typeface="Georgia" pitchFamily="34" charset="-122"/>
                <a:cs typeface="Georgia" pitchFamily="34" charset="-120"/>
              </a:rPr>
              <a:t>Your commitments,</a:t>
            </a:r>
            <a:endParaRPr lang="en-US" sz="4600" dirty="0"/>
          </a:p>
          <a:p>
            <a:pPr indent="0" marL="0">
              <a:lnSpc>
                <a:spcPts val="5400"/>
              </a:lnSpc>
              <a:buNone/>
            </a:pPr>
            <a:r>
              <a:rPr lang="en-US" sz="4600" dirty="0">
                <a:solidFill>
                  <a:srgbClr val="FFFFFF"/>
                </a:solidFill>
                <a:latin typeface="Georgia" pitchFamily="34" charset="0"/>
                <a:ea typeface="Georgia" pitchFamily="34" charset="-122"/>
                <a:cs typeface="Georgia" pitchFamily="34" charset="-120"/>
              </a:rPr>
              <a:t>on the record</a:t>
            </a:r>
            <a:endParaRPr lang="en-US" sz="4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685800" y="6382512"/>
            <a:ext cx="7315200" cy="256032"/>
          </a:xfrm>
          <a:prstGeom prst="rect">
            <a:avLst/>
          </a:prstGeom>
          <a:noFill/>
          <a:ln/>
        </p:spPr>
        <p:txBody>
          <a:bodyPr wrap="square" lIns="0" tIns="0" rIns="0" bIns="0" rtlCol="0" anchor="ctr"/>
          <a:lstStyle/>
          <a:p>
            <a:pPr indent="0" marL="0">
              <a:buNone/>
            </a:pPr>
            <a:r>
              <a:rPr lang="en-US" sz="900" spc="100" kern="0" dirty="0">
                <a:solidFill>
                  <a:srgbClr val="9BA69E"/>
                </a:solidFill>
                <a:latin typeface="Consolas" pitchFamily="34" charset="0"/>
                <a:ea typeface="Consolas" pitchFamily="34" charset="-122"/>
                <a:cs typeface="Consolas" pitchFamily="34" charset="-120"/>
              </a:rPr>
              <a:t>M6 · Knowledge check</a:t>
            </a:r>
            <a:endParaRPr lang="en-US" sz="900" dirty="0"/>
          </a:p>
        </p:txBody>
      </p:sp>
      <p:sp>
        <p:nvSpPr>
          <p:cNvPr id="3" name="Text 1"/>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9BA69E"/>
                </a:solidFill>
                <a:latin typeface="Consolas" pitchFamily="34" charset="0"/>
                <a:ea typeface="Consolas" pitchFamily="34" charset="-122"/>
                <a:cs typeface="Consolas" pitchFamily="34" charset="-120"/>
              </a:rPr>
              <a:t>23</a:t>
            </a:r>
            <a:endParaRPr lang="en-US" sz="900" dirty="0"/>
          </a:p>
        </p:txBody>
      </p:sp>
      <p:sp>
        <p:nvSpPr>
          <p:cNvPr id="4" name="Shape 2"/>
          <p:cNvSpPr/>
          <p:nvPr/>
        </p:nvSpPr>
        <p:spPr>
          <a:xfrm>
            <a:off x="9811512" y="347472"/>
            <a:ext cx="1691640" cy="329184"/>
          </a:xfrm>
          <a:prstGeom prst="rect">
            <a:avLst/>
          </a:prstGeom>
          <a:solidFill>
            <a:srgbClr val="F2F3EF"/>
          </a:solidFill>
          <a:ln w="9525">
            <a:solidFill>
              <a:srgbClr val="C4C9BE"/>
            </a:solidFill>
            <a:prstDash val="solid"/>
          </a:ln>
        </p:spPr>
      </p:sp>
      <p:sp>
        <p:nvSpPr>
          <p:cNvPr id="5" name="Text 3"/>
          <p:cNvSpPr/>
          <p:nvPr/>
        </p:nvSpPr>
        <p:spPr>
          <a:xfrm>
            <a:off x="9811512" y="347472"/>
            <a:ext cx="1691640" cy="329184"/>
          </a:xfrm>
          <a:prstGeom prst="rect">
            <a:avLst/>
          </a:prstGeom>
          <a:noFill/>
          <a:ln/>
        </p:spPr>
        <p:txBody>
          <a:bodyPr wrap="square" lIns="0" tIns="0" rIns="0" bIns="0" rtlCol="0" anchor="ctr"/>
          <a:lstStyle/>
          <a:p>
            <a:pPr algn="ctr" indent="0" marL="0">
              <a:buNone/>
            </a:pPr>
            <a:r>
              <a:rPr lang="en-US" sz="1050" spc="100" kern="0" dirty="0">
                <a:solidFill>
                  <a:srgbClr val="5C6660"/>
                </a:solidFill>
                <a:latin typeface="Consolas" pitchFamily="34" charset="0"/>
                <a:ea typeface="Consolas" pitchFamily="34" charset="-122"/>
                <a:cs typeface="Consolas" pitchFamily="34" charset="-120"/>
              </a:rPr>
              <a:t>15 MIN</a:t>
            </a:r>
            <a:endParaRPr lang="en-US" sz="1050" dirty="0"/>
          </a:p>
        </p:txBody>
      </p:sp>
      <p:sp>
        <p:nvSpPr>
          <p:cNvPr id="6" name="Text 4"/>
          <p:cNvSpPr/>
          <p:nvPr/>
        </p:nvSpPr>
        <p:spPr>
          <a:xfrm>
            <a:off x="685800" y="384048"/>
            <a:ext cx="10817352" cy="256032"/>
          </a:xfrm>
          <a:prstGeom prst="rect">
            <a:avLst/>
          </a:prstGeom>
          <a:noFill/>
          <a:ln/>
        </p:spPr>
        <p:txBody>
          <a:bodyPr wrap="square" lIns="0" tIns="0" rIns="0" bIns="0" rtlCol="0" anchor="ctr"/>
          <a:lstStyle/>
          <a:p>
            <a:pPr indent="0" marL="0">
              <a:buNone/>
            </a:pPr>
            <a:r>
              <a:rPr lang="en-US" sz="1100" spc="160" kern="0" dirty="0">
                <a:solidFill>
                  <a:srgbClr val="23349B"/>
                </a:solidFill>
                <a:latin typeface="Consolas" pitchFamily="34" charset="0"/>
                <a:ea typeface="Consolas" pitchFamily="34" charset="-122"/>
                <a:cs typeface="Consolas" pitchFamily="34" charset="-120"/>
              </a:rPr>
              <a:t>OPEN BOOK. DISCUSSED AS A ROOM.</a:t>
            </a:r>
            <a:endParaRPr lang="en-US" sz="1100" dirty="0"/>
          </a:p>
        </p:txBody>
      </p:sp>
      <p:sp>
        <p:nvSpPr>
          <p:cNvPr id="7" name="Text 5"/>
          <p:cNvSpPr/>
          <p:nvPr/>
        </p:nvSpPr>
        <p:spPr>
          <a:xfrm>
            <a:off x="685800" y="749808"/>
            <a:ext cx="10817352" cy="1051560"/>
          </a:xfrm>
          <a:prstGeom prst="rect">
            <a:avLst/>
          </a:prstGeom>
          <a:noFill/>
          <a:ln/>
        </p:spPr>
        <p:txBody>
          <a:bodyPr wrap="square" lIns="0" tIns="0" rIns="0" bIns="0" rtlCol="0" anchor="t"/>
          <a:lstStyle/>
          <a:p>
            <a:pPr indent="0" marL="0">
              <a:lnSpc>
                <a:spcPts val="4200"/>
              </a:lnSpc>
              <a:buNone/>
            </a:pPr>
            <a:r>
              <a:rPr lang="en-US" sz="3400" dirty="0">
                <a:solidFill>
                  <a:srgbClr val="14191A"/>
                </a:solidFill>
                <a:latin typeface="Georgia" pitchFamily="34" charset="0"/>
                <a:ea typeface="Georgia" pitchFamily="34" charset="-122"/>
                <a:cs typeface="Georgia" pitchFamily="34" charset="-120"/>
              </a:rPr>
              <a:t>Ten questions. Not a test — a calibration.</a:t>
            </a:r>
            <a:endParaRPr lang="en-US" sz="3400" dirty="0"/>
          </a:p>
        </p:txBody>
      </p:sp>
      <p:sp>
        <p:nvSpPr>
          <p:cNvPr id="8" name="Text 6"/>
          <p:cNvSpPr/>
          <p:nvPr/>
        </p:nvSpPr>
        <p:spPr>
          <a:xfrm>
            <a:off x="685800" y="2011680"/>
            <a:ext cx="411480" cy="365760"/>
          </a:xfrm>
          <a:prstGeom prst="rect">
            <a:avLst/>
          </a:prstGeom>
          <a:noFill/>
          <a:ln/>
        </p:spPr>
        <p:txBody>
          <a:bodyPr wrap="square" lIns="0" tIns="0" rIns="0" bIns="0" rtlCol="0" anchor="t"/>
          <a:lstStyle/>
          <a:p>
            <a:pPr indent="0" marL="0">
              <a:buNone/>
            </a:pPr>
            <a:r>
              <a:rPr lang="en-US" sz="1150" dirty="0">
                <a:solidFill>
                  <a:srgbClr val="23349B"/>
                </a:solidFill>
                <a:latin typeface="Consolas" pitchFamily="34" charset="0"/>
                <a:ea typeface="Consolas" pitchFamily="34" charset="-122"/>
                <a:cs typeface="Consolas" pitchFamily="34" charset="-120"/>
              </a:rPr>
              <a:t>01</a:t>
            </a:r>
            <a:endParaRPr lang="en-US" sz="1150" dirty="0"/>
          </a:p>
        </p:txBody>
      </p:sp>
      <p:sp>
        <p:nvSpPr>
          <p:cNvPr id="9" name="Text 7"/>
          <p:cNvSpPr/>
          <p:nvPr/>
        </p:nvSpPr>
        <p:spPr>
          <a:xfrm>
            <a:off x="1143000" y="2011680"/>
            <a:ext cx="4937760" cy="685800"/>
          </a:xfrm>
          <a:prstGeom prst="rect">
            <a:avLst/>
          </a:prstGeom>
          <a:noFill/>
          <a:ln/>
        </p:spPr>
        <p:txBody>
          <a:bodyPr wrap="square" lIns="0" tIns="0" rIns="0" bIns="0" rtlCol="0" anchor="t"/>
          <a:lstStyle/>
          <a:p>
            <a:pPr indent="0" marL="0">
              <a:lnSpc>
                <a:spcPts val="1800"/>
              </a:lnSpc>
              <a:buNone/>
            </a:pPr>
            <a:r>
              <a:rPr lang="en-US" sz="1350" dirty="0">
                <a:solidFill>
                  <a:srgbClr val="14191A"/>
                </a:solidFill>
                <a:latin typeface="Segoe UI" pitchFamily="34" charset="0"/>
                <a:ea typeface="Segoe UI" pitchFamily="34" charset="-122"/>
                <a:cs typeface="Segoe UI" pitchFamily="34" charset="-120"/>
              </a:rPr>
              <a:t>When did the Article 4 AI literacy duty start applying?</a:t>
            </a:r>
            <a:endParaRPr lang="en-US" sz="1350" dirty="0"/>
          </a:p>
        </p:txBody>
      </p:sp>
      <p:sp>
        <p:nvSpPr>
          <p:cNvPr id="10" name="Text 8"/>
          <p:cNvSpPr/>
          <p:nvPr/>
        </p:nvSpPr>
        <p:spPr>
          <a:xfrm>
            <a:off x="685800" y="2761488"/>
            <a:ext cx="411480" cy="365760"/>
          </a:xfrm>
          <a:prstGeom prst="rect">
            <a:avLst/>
          </a:prstGeom>
          <a:noFill/>
          <a:ln/>
        </p:spPr>
        <p:txBody>
          <a:bodyPr wrap="square" lIns="0" tIns="0" rIns="0" bIns="0" rtlCol="0" anchor="t"/>
          <a:lstStyle/>
          <a:p>
            <a:pPr indent="0" marL="0">
              <a:buNone/>
            </a:pPr>
            <a:r>
              <a:rPr lang="en-US" sz="1150" dirty="0">
                <a:solidFill>
                  <a:srgbClr val="23349B"/>
                </a:solidFill>
                <a:latin typeface="Consolas" pitchFamily="34" charset="0"/>
                <a:ea typeface="Consolas" pitchFamily="34" charset="-122"/>
                <a:cs typeface="Consolas" pitchFamily="34" charset="-120"/>
              </a:rPr>
              <a:t>02</a:t>
            </a:r>
            <a:endParaRPr lang="en-US" sz="1150" dirty="0"/>
          </a:p>
        </p:txBody>
      </p:sp>
      <p:sp>
        <p:nvSpPr>
          <p:cNvPr id="11" name="Text 9"/>
          <p:cNvSpPr/>
          <p:nvPr/>
        </p:nvSpPr>
        <p:spPr>
          <a:xfrm>
            <a:off x="1143000" y="2761488"/>
            <a:ext cx="4937760" cy="685800"/>
          </a:xfrm>
          <a:prstGeom prst="rect">
            <a:avLst/>
          </a:prstGeom>
          <a:noFill/>
          <a:ln/>
        </p:spPr>
        <p:txBody>
          <a:bodyPr wrap="square" lIns="0" tIns="0" rIns="0" bIns="0" rtlCol="0" anchor="t"/>
          <a:lstStyle/>
          <a:p>
            <a:pPr indent="0" marL="0">
              <a:lnSpc>
                <a:spcPts val="1800"/>
              </a:lnSpc>
              <a:buNone/>
            </a:pPr>
            <a:r>
              <a:rPr lang="en-US" sz="1350" dirty="0">
                <a:solidFill>
                  <a:srgbClr val="14191A"/>
                </a:solidFill>
                <a:latin typeface="Segoe UI" pitchFamily="34" charset="0"/>
                <a:ea typeface="Segoe UI" pitchFamily="34" charset="-122"/>
                <a:cs typeface="Segoe UI" pitchFamily="34" charset="-120"/>
              </a:rPr>
              <a:t>What began on 2 August 2026?</a:t>
            </a:r>
            <a:endParaRPr lang="en-US" sz="1350" dirty="0"/>
          </a:p>
        </p:txBody>
      </p:sp>
      <p:sp>
        <p:nvSpPr>
          <p:cNvPr id="12" name="Text 10"/>
          <p:cNvSpPr/>
          <p:nvPr/>
        </p:nvSpPr>
        <p:spPr>
          <a:xfrm>
            <a:off x="685800" y="3511296"/>
            <a:ext cx="411480" cy="365760"/>
          </a:xfrm>
          <a:prstGeom prst="rect">
            <a:avLst/>
          </a:prstGeom>
          <a:noFill/>
          <a:ln/>
        </p:spPr>
        <p:txBody>
          <a:bodyPr wrap="square" lIns="0" tIns="0" rIns="0" bIns="0" rtlCol="0" anchor="t"/>
          <a:lstStyle/>
          <a:p>
            <a:pPr indent="0" marL="0">
              <a:buNone/>
            </a:pPr>
            <a:r>
              <a:rPr lang="en-US" sz="1150" dirty="0">
                <a:solidFill>
                  <a:srgbClr val="23349B"/>
                </a:solidFill>
                <a:latin typeface="Consolas" pitchFamily="34" charset="0"/>
                <a:ea typeface="Consolas" pitchFamily="34" charset="-122"/>
                <a:cs typeface="Consolas" pitchFamily="34" charset="-120"/>
              </a:rPr>
              <a:t>03</a:t>
            </a:r>
            <a:endParaRPr lang="en-US" sz="1150" dirty="0"/>
          </a:p>
        </p:txBody>
      </p:sp>
      <p:sp>
        <p:nvSpPr>
          <p:cNvPr id="13" name="Text 11"/>
          <p:cNvSpPr/>
          <p:nvPr/>
        </p:nvSpPr>
        <p:spPr>
          <a:xfrm>
            <a:off x="1143000" y="3511296"/>
            <a:ext cx="4937760" cy="685800"/>
          </a:xfrm>
          <a:prstGeom prst="rect">
            <a:avLst/>
          </a:prstGeom>
          <a:noFill/>
          <a:ln/>
        </p:spPr>
        <p:txBody>
          <a:bodyPr wrap="square" lIns="0" tIns="0" rIns="0" bIns="0" rtlCol="0" anchor="t"/>
          <a:lstStyle/>
          <a:p>
            <a:pPr indent="0" marL="0">
              <a:lnSpc>
                <a:spcPts val="1800"/>
              </a:lnSpc>
              <a:buNone/>
            </a:pPr>
            <a:r>
              <a:rPr lang="en-US" sz="1350" dirty="0">
                <a:solidFill>
                  <a:srgbClr val="14191A"/>
                </a:solidFill>
                <a:latin typeface="Segoe UI" pitchFamily="34" charset="0"/>
                <a:ea typeface="Segoe UI" pitchFamily="34" charset="-122"/>
                <a:cs typeface="Segoe UI" pitchFamily="34" charset="-120"/>
              </a:rPr>
              <a:t>Name the Article 5 prohibition that specifically names education.</a:t>
            </a:r>
            <a:endParaRPr lang="en-US" sz="1350" dirty="0"/>
          </a:p>
        </p:txBody>
      </p:sp>
      <p:sp>
        <p:nvSpPr>
          <p:cNvPr id="14" name="Text 12"/>
          <p:cNvSpPr/>
          <p:nvPr/>
        </p:nvSpPr>
        <p:spPr>
          <a:xfrm>
            <a:off x="685800" y="4261104"/>
            <a:ext cx="411480" cy="365760"/>
          </a:xfrm>
          <a:prstGeom prst="rect">
            <a:avLst/>
          </a:prstGeom>
          <a:noFill/>
          <a:ln/>
        </p:spPr>
        <p:txBody>
          <a:bodyPr wrap="square" lIns="0" tIns="0" rIns="0" bIns="0" rtlCol="0" anchor="t"/>
          <a:lstStyle/>
          <a:p>
            <a:pPr indent="0" marL="0">
              <a:buNone/>
            </a:pPr>
            <a:r>
              <a:rPr lang="en-US" sz="1150" dirty="0">
                <a:solidFill>
                  <a:srgbClr val="23349B"/>
                </a:solidFill>
                <a:latin typeface="Consolas" pitchFamily="34" charset="0"/>
                <a:ea typeface="Consolas" pitchFamily="34" charset="-122"/>
                <a:cs typeface="Consolas" pitchFamily="34" charset="-120"/>
              </a:rPr>
              <a:t>04</a:t>
            </a:r>
            <a:endParaRPr lang="en-US" sz="1150" dirty="0"/>
          </a:p>
        </p:txBody>
      </p:sp>
      <p:sp>
        <p:nvSpPr>
          <p:cNvPr id="15" name="Text 13"/>
          <p:cNvSpPr/>
          <p:nvPr/>
        </p:nvSpPr>
        <p:spPr>
          <a:xfrm>
            <a:off x="1143000" y="4261104"/>
            <a:ext cx="4937760" cy="685800"/>
          </a:xfrm>
          <a:prstGeom prst="rect">
            <a:avLst/>
          </a:prstGeom>
          <a:noFill/>
          <a:ln/>
        </p:spPr>
        <p:txBody>
          <a:bodyPr wrap="square" lIns="0" tIns="0" rIns="0" bIns="0" rtlCol="0" anchor="t"/>
          <a:lstStyle/>
          <a:p>
            <a:pPr indent="0" marL="0">
              <a:lnSpc>
                <a:spcPts val="1800"/>
              </a:lnSpc>
              <a:buNone/>
            </a:pPr>
            <a:r>
              <a:rPr lang="en-US" sz="1350" dirty="0">
                <a:solidFill>
                  <a:srgbClr val="14191A"/>
                </a:solidFill>
                <a:latin typeface="Segoe UI" pitchFamily="34" charset="0"/>
                <a:ea typeface="Segoe UI" pitchFamily="34" charset="-122"/>
                <a:cs typeface="Segoe UI" pitchFamily="34" charset="-120"/>
              </a:rPr>
              <a:t>Give one example of a school tool that would breach it.</a:t>
            </a:r>
            <a:endParaRPr lang="en-US" sz="1350" dirty="0"/>
          </a:p>
        </p:txBody>
      </p:sp>
      <p:sp>
        <p:nvSpPr>
          <p:cNvPr id="16" name="Text 14"/>
          <p:cNvSpPr/>
          <p:nvPr/>
        </p:nvSpPr>
        <p:spPr>
          <a:xfrm>
            <a:off x="685800" y="5010912"/>
            <a:ext cx="411480" cy="365760"/>
          </a:xfrm>
          <a:prstGeom prst="rect">
            <a:avLst/>
          </a:prstGeom>
          <a:noFill/>
          <a:ln/>
        </p:spPr>
        <p:txBody>
          <a:bodyPr wrap="square" lIns="0" tIns="0" rIns="0" bIns="0" rtlCol="0" anchor="t"/>
          <a:lstStyle/>
          <a:p>
            <a:pPr indent="0" marL="0">
              <a:buNone/>
            </a:pPr>
            <a:r>
              <a:rPr lang="en-US" sz="1150" dirty="0">
                <a:solidFill>
                  <a:srgbClr val="23349B"/>
                </a:solidFill>
                <a:latin typeface="Consolas" pitchFamily="34" charset="0"/>
                <a:ea typeface="Consolas" pitchFamily="34" charset="-122"/>
                <a:cs typeface="Consolas" pitchFamily="34" charset="-120"/>
              </a:rPr>
              <a:t>05</a:t>
            </a:r>
            <a:endParaRPr lang="en-US" sz="1150" dirty="0"/>
          </a:p>
        </p:txBody>
      </p:sp>
      <p:sp>
        <p:nvSpPr>
          <p:cNvPr id="17" name="Text 15"/>
          <p:cNvSpPr/>
          <p:nvPr/>
        </p:nvSpPr>
        <p:spPr>
          <a:xfrm>
            <a:off x="1143000" y="5010912"/>
            <a:ext cx="4937760" cy="685800"/>
          </a:xfrm>
          <a:prstGeom prst="rect">
            <a:avLst/>
          </a:prstGeom>
          <a:noFill/>
          <a:ln/>
        </p:spPr>
        <p:txBody>
          <a:bodyPr wrap="square" lIns="0" tIns="0" rIns="0" bIns="0" rtlCol="0" anchor="t"/>
          <a:lstStyle/>
          <a:p>
            <a:pPr indent="0" marL="0">
              <a:lnSpc>
                <a:spcPts val="1800"/>
              </a:lnSpc>
              <a:buNone/>
            </a:pPr>
            <a:r>
              <a:rPr lang="en-US" sz="1350" dirty="0">
                <a:solidFill>
                  <a:srgbClr val="14191A"/>
                </a:solidFill>
                <a:latin typeface="Segoe UI" pitchFamily="34" charset="0"/>
                <a:ea typeface="Segoe UI" pitchFamily="34" charset="-122"/>
                <a:cs typeface="Segoe UI" pitchFamily="34" charset="-120"/>
              </a:rPr>
              <a:t>You draft a report comment with AI. Who is responsible for it?</a:t>
            </a:r>
            <a:endParaRPr lang="en-US" sz="1350" dirty="0"/>
          </a:p>
        </p:txBody>
      </p:sp>
      <p:sp>
        <p:nvSpPr>
          <p:cNvPr id="18" name="Text 16"/>
          <p:cNvSpPr/>
          <p:nvPr/>
        </p:nvSpPr>
        <p:spPr>
          <a:xfrm>
            <a:off x="6263640" y="2011680"/>
            <a:ext cx="411480" cy="365760"/>
          </a:xfrm>
          <a:prstGeom prst="rect">
            <a:avLst/>
          </a:prstGeom>
          <a:noFill/>
          <a:ln/>
        </p:spPr>
        <p:txBody>
          <a:bodyPr wrap="square" lIns="0" tIns="0" rIns="0" bIns="0" rtlCol="0" anchor="t"/>
          <a:lstStyle/>
          <a:p>
            <a:pPr indent="0" marL="0">
              <a:buNone/>
            </a:pPr>
            <a:r>
              <a:rPr lang="en-US" sz="1150" dirty="0">
                <a:solidFill>
                  <a:srgbClr val="23349B"/>
                </a:solidFill>
                <a:latin typeface="Consolas" pitchFamily="34" charset="0"/>
                <a:ea typeface="Consolas" pitchFamily="34" charset="-122"/>
                <a:cs typeface="Consolas" pitchFamily="34" charset="-120"/>
              </a:rPr>
              <a:t>06</a:t>
            </a:r>
            <a:endParaRPr lang="en-US" sz="1150" dirty="0"/>
          </a:p>
        </p:txBody>
      </p:sp>
      <p:sp>
        <p:nvSpPr>
          <p:cNvPr id="19" name="Text 17"/>
          <p:cNvSpPr/>
          <p:nvPr/>
        </p:nvSpPr>
        <p:spPr>
          <a:xfrm>
            <a:off x="6720840" y="2011680"/>
            <a:ext cx="4937760" cy="685800"/>
          </a:xfrm>
          <a:prstGeom prst="rect">
            <a:avLst/>
          </a:prstGeom>
          <a:noFill/>
          <a:ln/>
        </p:spPr>
        <p:txBody>
          <a:bodyPr wrap="square" lIns="0" tIns="0" rIns="0" bIns="0" rtlCol="0" anchor="t"/>
          <a:lstStyle/>
          <a:p>
            <a:pPr indent="0" marL="0">
              <a:lnSpc>
                <a:spcPts val="1800"/>
              </a:lnSpc>
              <a:buNone/>
            </a:pPr>
            <a:r>
              <a:rPr lang="en-US" sz="1350" dirty="0">
                <a:solidFill>
                  <a:srgbClr val="14191A"/>
                </a:solidFill>
                <a:latin typeface="Segoe UI" pitchFamily="34" charset="0"/>
                <a:ea typeface="Segoe UI" pitchFamily="34" charset="-122"/>
                <a:cs typeface="Segoe UI" pitchFamily="34" charset="-120"/>
              </a:rPr>
              <a:t>A parent messages the school chatbot. What must they be told?</a:t>
            </a:r>
            <a:endParaRPr lang="en-US" sz="1350" dirty="0"/>
          </a:p>
        </p:txBody>
      </p:sp>
      <p:sp>
        <p:nvSpPr>
          <p:cNvPr id="20" name="Text 18"/>
          <p:cNvSpPr/>
          <p:nvPr/>
        </p:nvSpPr>
        <p:spPr>
          <a:xfrm>
            <a:off x="6263640" y="2761488"/>
            <a:ext cx="411480" cy="365760"/>
          </a:xfrm>
          <a:prstGeom prst="rect">
            <a:avLst/>
          </a:prstGeom>
          <a:noFill/>
          <a:ln/>
        </p:spPr>
        <p:txBody>
          <a:bodyPr wrap="square" lIns="0" tIns="0" rIns="0" bIns="0" rtlCol="0" anchor="t"/>
          <a:lstStyle/>
          <a:p>
            <a:pPr indent="0" marL="0">
              <a:buNone/>
            </a:pPr>
            <a:r>
              <a:rPr lang="en-US" sz="1150" dirty="0">
                <a:solidFill>
                  <a:srgbClr val="23349B"/>
                </a:solidFill>
                <a:latin typeface="Consolas" pitchFamily="34" charset="0"/>
                <a:ea typeface="Consolas" pitchFamily="34" charset="-122"/>
                <a:cs typeface="Consolas" pitchFamily="34" charset="-120"/>
              </a:rPr>
              <a:t>07</a:t>
            </a:r>
            <a:endParaRPr lang="en-US" sz="1150" dirty="0"/>
          </a:p>
        </p:txBody>
      </p:sp>
      <p:sp>
        <p:nvSpPr>
          <p:cNvPr id="21" name="Text 19"/>
          <p:cNvSpPr/>
          <p:nvPr/>
        </p:nvSpPr>
        <p:spPr>
          <a:xfrm>
            <a:off x="6720840" y="2761488"/>
            <a:ext cx="4937760" cy="685800"/>
          </a:xfrm>
          <a:prstGeom prst="rect">
            <a:avLst/>
          </a:prstGeom>
          <a:noFill/>
          <a:ln/>
        </p:spPr>
        <p:txBody>
          <a:bodyPr wrap="square" lIns="0" tIns="0" rIns="0" bIns="0" rtlCol="0" anchor="t"/>
          <a:lstStyle/>
          <a:p>
            <a:pPr indent="0" marL="0">
              <a:lnSpc>
                <a:spcPts val="1800"/>
              </a:lnSpc>
              <a:buNone/>
            </a:pPr>
            <a:r>
              <a:rPr lang="en-US" sz="1350" dirty="0">
                <a:solidFill>
                  <a:srgbClr val="14191A"/>
                </a:solidFill>
                <a:latin typeface="Segoe UI" pitchFamily="34" charset="0"/>
                <a:ea typeface="Segoe UI" pitchFamily="34" charset="-122"/>
                <a:cs typeface="Segoe UI" pitchFamily="34" charset="-120"/>
              </a:rPr>
              <a:t>Name two of the four education uses listed as high-risk.</a:t>
            </a:r>
            <a:endParaRPr lang="en-US" sz="1350" dirty="0"/>
          </a:p>
        </p:txBody>
      </p:sp>
      <p:sp>
        <p:nvSpPr>
          <p:cNvPr id="22" name="Text 20"/>
          <p:cNvSpPr/>
          <p:nvPr/>
        </p:nvSpPr>
        <p:spPr>
          <a:xfrm>
            <a:off x="6263640" y="3511296"/>
            <a:ext cx="411480" cy="365760"/>
          </a:xfrm>
          <a:prstGeom prst="rect">
            <a:avLst/>
          </a:prstGeom>
          <a:noFill/>
          <a:ln/>
        </p:spPr>
        <p:txBody>
          <a:bodyPr wrap="square" lIns="0" tIns="0" rIns="0" bIns="0" rtlCol="0" anchor="t"/>
          <a:lstStyle/>
          <a:p>
            <a:pPr indent="0" marL="0">
              <a:buNone/>
            </a:pPr>
            <a:r>
              <a:rPr lang="en-US" sz="1150" dirty="0">
                <a:solidFill>
                  <a:srgbClr val="23349B"/>
                </a:solidFill>
                <a:latin typeface="Consolas" pitchFamily="34" charset="0"/>
                <a:ea typeface="Consolas" pitchFamily="34" charset="-122"/>
                <a:cs typeface="Consolas" pitchFamily="34" charset="-120"/>
              </a:rPr>
              <a:t>08</a:t>
            </a:r>
            <a:endParaRPr lang="en-US" sz="1150" dirty="0"/>
          </a:p>
        </p:txBody>
      </p:sp>
      <p:sp>
        <p:nvSpPr>
          <p:cNvPr id="23" name="Text 21"/>
          <p:cNvSpPr/>
          <p:nvPr/>
        </p:nvSpPr>
        <p:spPr>
          <a:xfrm>
            <a:off x="6720840" y="3511296"/>
            <a:ext cx="4937760" cy="685800"/>
          </a:xfrm>
          <a:prstGeom prst="rect">
            <a:avLst/>
          </a:prstGeom>
          <a:noFill/>
          <a:ln/>
        </p:spPr>
        <p:txBody>
          <a:bodyPr wrap="square" lIns="0" tIns="0" rIns="0" bIns="0" rtlCol="0" anchor="t"/>
          <a:lstStyle/>
          <a:p>
            <a:pPr indent="0" marL="0">
              <a:lnSpc>
                <a:spcPts val="1800"/>
              </a:lnSpc>
              <a:buNone/>
            </a:pPr>
            <a:r>
              <a:rPr lang="en-US" sz="1350" dirty="0">
                <a:solidFill>
                  <a:srgbClr val="14191A"/>
                </a:solidFill>
                <a:latin typeface="Segoe UI" pitchFamily="34" charset="0"/>
                <a:ea typeface="Segoe UI" pitchFamily="34" charset="-122"/>
                <a:cs typeface="Segoe UI" pitchFamily="34" charset="-120"/>
              </a:rPr>
              <a:t>A student’s work returns a high AI-detection score. What do you do first?</a:t>
            </a:r>
            <a:endParaRPr lang="en-US" sz="1350" dirty="0"/>
          </a:p>
        </p:txBody>
      </p:sp>
      <p:sp>
        <p:nvSpPr>
          <p:cNvPr id="24" name="Text 22"/>
          <p:cNvSpPr/>
          <p:nvPr/>
        </p:nvSpPr>
        <p:spPr>
          <a:xfrm>
            <a:off x="6263640" y="4261104"/>
            <a:ext cx="411480" cy="365760"/>
          </a:xfrm>
          <a:prstGeom prst="rect">
            <a:avLst/>
          </a:prstGeom>
          <a:noFill/>
          <a:ln/>
        </p:spPr>
        <p:txBody>
          <a:bodyPr wrap="square" lIns="0" tIns="0" rIns="0" bIns="0" rtlCol="0" anchor="t"/>
          <a:lstStyle/>
          <a:p>
            <a:pPr indent="0" marL="0">
              <a:buNone/>
            </a:pPr>
            <a:r>
              <a:rPr lang="en-US" sz="1150" dirty="0">
                <a:solidFill>
                  <a:srgbClr val="23349B"/>
                </a:solidFill>
                <a:latin typeface="Consolas" pitchFamily="34" charset="0"/>
                <a:ea typeface="Consolas" pitchFamily="34" charset="-122"/>
                <a:cs typeface="Consolas" pitchFamily="34" charset="-120"/>
              </a:rPr>
              <a:t>09</a:t>
            </a:r>
            <a:endParaRPr lang="en-US" sz="1150" dirty="0"/>
          </a:p>
        </p:txBody>
      </p:sp>
      <p:sp>
        <p:nvSpPr>
          <p:cNvPr id="25" name="Text 23"/>
          <p:cNvSpPr/>
          <p:nvPr/>
        </p:nvSpPr>
        <p:spPr>
          <a:xfrm>
            <a:off x="6720840" y="4261104"/>
            <a:ext cx="4937760" cy="685800"/>
          </a:xfrm>
          <a:prstGeom prst="rect">
            <a:avLst/>
          </a:prstGeom>
          <a:noFill/>
          <a:ln/>
        </p:spPr>
        <p:txBody>
          <a:bodyPr wrap="square" lIns="0" tIns="0" rIns="0" bIns="0" rtlCol="0" anchor="t"/>
          <a:lstStyle/>
          <a:p>
            <a:pPr indent="0" marL="0">
              <a:lnSpc>
                <a:spcPts val="1800"/>
              </a:lnSpc>
              <a:buNone/>
            </a:pPr>
            <a:r>
              <a:rPr lang="en-US" sz="1350" dirty="0">
                <a:solidFill>
                  <a:srgbClr val="14191A"/>
                </a:solidFill>
                <a:latin typeface="Segoe UI" pitchFamily="34" charset="0"/>
                <a:ea typeface="Segoe UI" pitchFamily="34" charset="-122"/>
                <a:cs typeface="Segoe UI" pitchFamily="34" charset="-120"/>
              </a:rPr>
              <a:t>What may you never put into a tool that is not on the register?</a:t>
            </a:r>
            <a:endParaRPr lang="en-US" sz="1350" dirty="0"/>
          </a:p>
        </p:txBody>
      </p:sp>
      <p:sp>
        <p:nvSpPr>
          <p:cNvPr id="26" name="Text 24"/>
          <p:cNvSpPr/>
          <p:nvPr/>
        </p:nvSpPr>
        <p:spPr>
          <a:xfrm>
            <a:off x="6263640" y="5010912"/>
            <a:ext cx="411480" cy="365760"/>
          </a:xfrm>
          <a:prstGeom prst="rect">
            <a:avLst/>
          </a:prstGeom>
          <a:noFill/>
          <a:ln/>
        </p:spPr>
        <p:txBody>
          <a:bodyPr wrap="square" lIns="0" tIns="0" rIns="0" bIns="0" rtlCol="0" anchor="t"/>
          <a:lstStyle/>
          <a:p>
            <a:pPr indent="0" marL="0">
              <a:buNone/>
            </a:pPr>
            <a:r>
              <a:rPr lang="en-US" sz="1150" dirty="0">
                <a:solidFill>
                  <a:srgbClr val="23349B"/>
                </a:solidFill>
                <a:latin typeface="Consolas" pitchFamily="34" charset="0"/>
                <a:ea typeface="Consolas" pitchFamily="34" charset="-122"/>
                <a:cs typeface="Consolas" pitchFamily="34" charset="-120"/>
              </a:rPr>
              <a:t>10</a:t>
            </a:r>
            <a:endParaRPr lang="en-US" sz="1150" dirty="0"/>
          </a:p>
        </p:txBody>
      </p:sp>
      <p:sp>
        <p:nvSpPr>
          <p:cNvPr id="27" name="Text 25"/>
          <p:cNvSpPr/>
          <p:nvPr/>
        </p:nvSpPr>
        <p:spPr>
          <a:xfrm>
            <a:off x="6720840" y="5010912"/>
            <a:ext cx="4937760" cy="685800"/>
          </a:xfrm>
          <a:prstGeom prst="rect">
            <a:avLst/>
          </a:prstGeom>
          <a:noFill/>
          <a:ln/>
        </p:spPr>
        <p:txBody>
          <a:bodyPr wrap="square" lIns="0" tIns="0" rIns="0" bIns="0" rtlCol="0" anchor="t"/>
          <a:lstStyle/>
          <a:p>
            <a:pPr indent="0" marL="0">
              <a:lnSpc>
                <a:spcPts val="1800"/>
              </a:lnSpc>
              <a:buNone/>
            </a:pPr>
            <a:r>
              <a:rPr lang="en-US" sz="1350" dirty="0">
                <a:solidFill>
                  <a:srgbClr val="14191A"/>
                </a:solidFill>
                <a:latin typeface="Segoe UI" pitchFamily="34" charset="0"/>
                <a:ea typeface="Segoe UI" pitchFamily="34" charset="-122"/>
                <a:cs typeface="Segoe UI" pitchFamily="34" charset="-120"/>
              </a:rPr>
              <a:t>Who do you tell when an AI-related problem occurs, and how fast?</a:t>
            </a:r>
            <a:endParaRPr lang="en-US" sz="1350" dirty="0"/>
          </a:p>
        </p:txBody>
      </p:sp>
      <p:sp>
        <p:nvSpPr>
          <p:cNvPr id="28" name="Text 26"/>
          <p:cNvSpPr/>
          <p:nvPr/>
        </p:nvSpPr>
        <p:spPr>
          <a:xfrm>
            <a:off x="685800" y="5806440"/>
            <a:ext cx="10817352" cy="320040"/>
          </a:xfrm>
          <a:prstGeom prst="rect">
            <a:avLst/>
          </a:prstGeom>
          <a:noFill/>
          <a:ln/>
        </p:spPr>
        <p:txBody>
          <a:bodyPr wrap="square" lIns="0" tIns="0" rIns="0" bIns="0" rtlCol="0" anchor="ctr"/>
          <a:lstStyle/>
          <a:p>
            <a:pPr indent="0" marL="0">
              <a:buNone/>
            </a:pPr>
            <a:r>
              <a:rPr lang="en-US" sz="1400" i="1" dirty="0">
                <a:solidFill>
                  <a:srgbClr val="5C6660"/>
                </a:solidFill>
                <a:latin typeface="Segoe UI" pitchFamily="34" charset="0"/>
                <a:ea typeface="Segoe UI" pitchFamily="34" charset="-122"/>
                <a:cs typeface="Segoe UI" pitchFamily="34" charset="-120"/>
              </a:rPr>
              <a:t>Answer notes are in the facilitator pack. Mark as a room, not individually — where the room disagrees is where your policy is unclear.</a:t>
            </a:r>
            <a:endParaRPr lang="en-US" sz="1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685800" y="6382512"/>
            <a:ext cx="7315200" cy="256032"/>
          </a:xfrm>
          <a:prstGeom prst="rect">
            <a:avLst/>
          </a:prstGeom>
          <a:noFill/>
          <a:ln/>
        </p:spPr>
        <p:txBody>
          <a:bodyPr wrap="square" lIns="0" tIns="0" rIns="0" bIns="0" rtlCol="0" anchor="ctr"/>
          <a:lstStyle/>
          <a:p>
            <a:pPr indent="0" marL="0">
              <a:buNone/>
            </a:pPr>
            <a:r>
              <a:rPr lang="en-US" sz="900" spc="100" kern="0" dirty="0">
                <a:solidFill>
                  <a:srgbClr val="9BA69E"/>
                </a:solidFill>
                <a:latin typeface="Consolas" pitchFamily="34" charset="0"/>
                <a:ea typeface="Consolas" pitchFamily="34" charset="-122"/>
                <a:cs typeface="Consolas" pitchFamily="34" charset="-120"/>
              </a:rPr>
              <a:t>M6 · Commitment card</a:t>
            </a:r>
            <a:endParaRPr lang="en-US" sz="900" dirty="0"/>
          </a:p>
        </p:txBody>
      </p:sp>
      <p:sp>
        <p:nvSpPr>
          <p:cNvPr id="3" name="Text 1"/>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9BA69E"/>
                </a:solidFill>
                <a:latin typeface="Consolas" pitchFamily="34" charset="0"/>
                <a:ea typeface="Consolas" pitchFamily="34" charset="-122"/>
                <a:cs typeface="Consolas" pitchFamily="34" charset="-120"/>
              </a:rPr>
              <a:t>24</a:t>
            </a:r>
            <a:endParaRPr lang="en-US" sz="900" dirty="0"/>
          </a:p>
        </p:txBody>
      </p:sp>
      <p:sp>
        <p:nvSpPr>
          <p:cNvPr id="4" name="Shape 2"/>
          <p:cNvSpPr/>
          <p:nvPr/>
        </p:nvSpPr>
        <p:spPr>
          <a:xfrm>
            <a:off x="9811512" y="347472"/>
            <a:ext cx="1691640" cy="329184"/>
          </a:xfrm>
          <a:prstGeom prst="rect">
            <a:avLst/>
          </a:prstGeom>
          <a:solidFill>
            <a:srgbClr val="23349B"/>
          </a:solidFill>
          <a:ln w="9525">
            <a:solidFill>
              <a:srgbClr val="23349B"/>
            </a:solidFill>
            <a:prstDash val="solid"/>
          </a:ln>
        </p:spPr>
      </p:sp>
      <p:sp>
        <p:nvSpPr>
          <p:cNvPr id="5" name="Text 3"/>
          <p:cNvSpPr/>
          <p:nvPr/>
        </p:nvSpPr>
        <p:spPr>
          <a:xfrm>
            <a:off x="9811512" y="347472"/>
            <a:ext cx="1691640" cy="329184"/>
          </a:xfrm>
          <a:prstGeom prst="rect">
            <a:avLst/>
          </a:prstGeom>
          <a:noFill/>
          <a:ln/>
        </p:spPr>
        <p:txBody>
          <a:bodyPr wrap="square" lIns="0" tIns="0" rIns="0" bIns="0" rtlCol="0" anchor="ctr"/>
          <a:lstStyle/>
          <a:p>
            <a:pPr algn="ctr" indent="0" marL="0">
              <a:buNone/>
            </a:pPr>
            <a:r>
              <a:rPr lang="en-US" sz="1050" spc="100" kern="0" dirty="0">
                <a:solidFill>
                  <a:srgbClr val="FFFFFF"/>
                </a:solidFill>
                <a:latin typeface="Consolas" pitchFamily="34" charset="0"/>
                <a:ea typeface="Consolas" pitchFamily="34" charset="-122"/>
                <a:cs typeface="Consolas" pitchFamily="34" charset="-120"/>
              </a:rPr>
              <a:t>15 MIN</a:t>
            </a:r>
            <a:endParaRPr lang="en-US" sz="1050" dirty="0"/>
          </a:p>
        </p:txBody>
      </p:sp>
      <p:sp>
        <p:nvSpPr>
          <p:cNvPr id="6" name="Text 4"/>
          <p:cNvSpPr/>
          <p:nvPr/>
        </p:nvSpPr>
        <p:spPr>
          <a:xfrm>
            <a:off x="685800" y="384048"/>
            <a:ext cx="10817352" cy="256032"/>
          </a:xfrm>
          <a:prstGeom prst="rect">
            <a:avLst/>
          </a:prstGeom>
          <a:noFill/>
          <a:ln/>
        </p:spPr>
        <p:txBody>
          <a:bodyPr wrap="square" lIns="0" tIns="0" rIns="0" bIns="0" rtlCol="0" anchor="ctr"/>
          <a:lstStyle/>
          <a:p>
            <a:pPr indent="0" marL="0">
              <a:buNone/>
            </a:pPr>
            <a:r>
              <a:rPr lang="en-US" sz="1100" spc="160" kern="0" dirty="0">
                <a:solidFill>
                  <a:srgbClr val="23349B"/>
                </a:solidFill>
                <a:latin typeface="Consolas" pitchFamily="34" charset="0"/>
                <a:ea typeface="Consolas" pitchFamily="34" charset="-122"/>
                <a:cs typeface="Consolas" pitchFamily="34" charset="-120"/>
              </a:rPr>
              <a:t>NOBODY LEAVES WITHOUT ONE</a:t>
            </a:r>
            <a:endParaRPr lang="en-US" sz="1100" dirty="0"/>
          </a:p>
        </p:txBody>
      </p:sp>
      <p:sp>
        <p:nvSpPr>
          <p:cNvPr id="7" name="Text 5"/>
          <p:cNvSpPr/>
          <p:nvPr/>
        </p:nvSpPr>
        <p:spPr>
          <a:xfrm>
            <a:off x="685800" y="749808"/>
            <a:ext cx="10817352" cy="1051560"/>
          </a:xfrm>
          <a:prstGeom prst="rect">
            <a:avLst/>
          </a:prstGeom>
          <a:noFill/>
          <a:ln/>
        </p:spPr>
        <p:txBody>
          <a:bodyPr wrap="square" lIns="0" tIns="0" rIns="0" bIns="0" rtlCol="0" anchor="t"/>
          <a:lstStyle/>
          <a:p>
            <a:pPr indent="0" marL="0">
              <a:lnSpc>
                <a:spcPts val="4200"/>
              </a:lnSpc>
              <a:buNone/>
            </a:pPr>
            <a:r>
              <a:rPr lang="en-US" sz="3600" dirty="0">
                <a:solidFill>
                  <a:srgbClr val="14191A"/>
                </a:solidFill>
                <a:latin typeface="Georgia" pitchFamily="34" charset="0"/>
                <a:ea typeface="Georgia" pitchFamily="34" charset="-122"/>
                <a:cs typeface="Georgia" pitchFamily="34" charset="-120"/>
              </a:rPr>
              <a:t>Three starts. One stop. One open question.</a:t>
            </a:r>
            <a:endParaRPr lang="en-US" sz="3600" dirty="0"/>
          </a:p>
        </p:txBody>
      </p:sp>
      <p:sp>
        <p:nvSpPr>
          <p:cNvPr id="8" name="Shape 6"/>
          <p:cNvSpPr/>
          <p:nvPr/>
        </p:nvSpPr>
        <p:spPr>
          <a:xfrm>
            <a:off x="685800" y="2103120"/>
            <a:ext cx="10817352" cy="3310128"/>
          </a:xfrm>
          <a:prstGeom prst="rect">
            <a:avLst/>
          </a:prstGeom>
          <a:solidFill>
            <a:srgbClr val="FFFFFF"/>
          </a:solidFill>
          <a:ln w="19050">
            <a:solidFill>
              <a:srgbClr val="14191A"/>
            </a:solidFill>
            <a:prstDash val="solid"/>
          </a:ln>
        </p:spPr>
      </p:sp>
      <p:sp>
        <p:nvSpPr>
          <p:cNvPr id="9" name="Text 7"/>
          <p:cNvSpPr/>
          <p:nvPr/>
        </p:nvSpPr>
        <p:spPr>
          <a:xfrm>
            <a:off x="1051560" y="2304288"/>
            <a:ext cx="5486400" cy="228600"/>
          </a:xfrm>
          <a:prstGeom prst="rect">
            <a:avLst/>
          </a:prstGeom>
          <a:noFill/>
          <a:ln/>
        </p:spPr>
        <p:txBody>
          <a:bodyPr wrap="square" lIns="0" tIns="0" rIns="0" bIns="0" rtlCol="0" anchor="ctr"/>
          <a:lstStyle/>
          <a:p>
            <a:pPr indent="0" marL="0">
              <a:buNone/>
            </a:pPr>
            <a:r>
              <a:rPr lang="en-US" sz="950" spc="120" kern="0" dirty="0">
                <a:solidFill>
                  <a:srgbClr val="9BA69E"/>
                </a:solidFill>
                <a:latin typeface="Consolas" pitchFamily="34" charset="0"/>
                <a:ea typeface="Consolas" pitchFamily="34" charset="-122"/>
                <a:cs typeface="Consolas" pitchFamily="34" charset="-120"/>
              </a:rPr>
              <a:t>NAME AND ROLE</a:t>
            </a:r>
            <a:endParaRPr lang="en-US" sz="950" dirty="0"/>
          </a:p>
        </p:txBody>
      </p:sp>
      <p:sp>
        <p:nvSpPr>
          <p:cNvPr id="10" name="Shape 8"/>
          <p:cNvSpPr/>
          <p:nvPr/>
        </p:nvSpPr>
        <p:spPr>
          <a:xfrm>
            <a:off x="1051560" y="2734056"/>
            <a:ext cx="10085832" cy="0"/>
          </a:xfrm>
          <a:prstGeom prst="line">
            <a:avLst/>
          </a:prstGeom>
          <a:noFill/>
          <a:ln w="12700">
            <a:solidFill>
              <a:srgbClr val="C4C9BE"/>
            </a:solidFill>
            <a:prstDash val="dash"/>
          </a:ln>
        </p:spPr>
      </p:sp>
      <p:sp>
        <p:nvSpPr>
          <p:cNvPr id="11" name="Text 9"/>
          <p:cNvSpPr/>
          <p:nvPr/>
        </p:nvSpPr>
        <p:spPr>
          <a:xfrm>
            <a:off x="1051560" y="2926080"/>
            <a:ext cx="5486400" cy="228600"/>
          </a:xfrm>
          <a:prstGeom prst="rect">
            <a:avLst/>
          </a:prstGeom>
          <a:noFill/>
          <a:ln/>
        </p:spPr>
        <p:txBody>
          <a:bodyPr wrap="square" lIns="0" tIns="0" rIns="0" bIns="0" rtlCol="0" anchor="ctr"/>
          <a:lstStyle/>
          <a:p>
            <a:pPr indent="0" marL="0">
              <a:buNone/>
            </a:pPr>
            <a:r>
              <a:rPr lang="en-US" sz="950" spc="120" kern="0" dirty="0">
                <a:solidFill>
                  <a:srgbClr val="9BA69E"/>
                </a:solidFill>
                <a:latin typeface="Consolas" pitchFamily="34" charset="0"/>
                <a:ea typeface="Consolas" pitchFamily="34" charset="-122"/>
                <a:cs typeface="Consolas" pitchFamily="34" charset="-120"/>
              </a:rPr>
              <a:t>THREE THINGS I WILL START DOING</a:t>
            </a:r>
            <a:endParaRPr lang="en-US" sz="950" dirty="0"/>
          </a:p>
        </p:txBody>
      </p:sp>
      <p:sp>
        <p:nvSpPr>
          <p:cNvPr id="12" name="Shape 10"/>
          <p:cNvSpPr/>
          <p:nvPr/>
        </p:nvSpPr>
        <p:spPr>
          <a:xfrm>
            <a:off x="1051560" y="3355848"/>
            <a:ext cx="10085832" cy="0"/>
          </a:xfrm>
          <a:prstGeom prst="line">
            <a:avLst/>
          </a:prstGeom>
          <a:noFill/>
          <a:ln w="12700">
            <a:solidFill>
              <a:srgbClr val="C4C9BE"/>
            </a:solidFill>
            <a:prstDash val="dash"/>
          </a:ln>
        </p:spPr>
      </p:sp>
      <p:sp>
        <p:nvSpPr>
          <p:cNvPr id="13" name="Shape 11"/>
          <p:cNvSpPr/>
          <p:nvPr/>
        </p:nvSpPr>
        <p:spPr>
          <a:xfrm>
            <a:off x="1051560" y="3675888"/>
            <a:ext cx="10085832" cy="0"/>
          </a:xfrm>
          <a:prstGeom prst="line">
            <a:avLst/>
          </a:prstGeom>
          <a:noFill/>
          <a:ln w="12700">
            <a:solidFill>
              <a:srgbClr val="C4C9BE"/>
            </a:solidFill>
            <a:prstDash val="dash"/>
          </a:ln>
        </p:spPr>
      </p:sp>
      <p:sp>
        <p:nvSpPr>
          <p:cNvPr id="14" name="Shape 12"/>
          <p:cNvSpPr/>
          <p:nvPr/>
        </p:nvSpPr>
        <p:spPr>
          <a:xfrm>
            <a:off x="1051560" y="3995928"/>
            <a:ext cx="10085832" cy="0"/>
          </a:xfrm>
          <a:prstGeom prst="line">
            <a:avLst/>
          </a:prstGeom>
          <a:noFill/>
          <a:ln w="12700">
            <a:solidFill>
              <a:srgbClr val="C4C9BE"/>
            </a:solidFill>
            <a:prstDash val="dash"/>
          </a:ln>
        </p:spPr>
      </p:sp>
      <p:sp>
        <p:nvSpPr>
          <p:cNvPr id="15" name="Text 13"/>
          <p:cNvSpPr/>
          <p:nvPr/>
        </p:nvSpPr>
        <p:spPr>
          <a:xfrm>
            <a:off x="1051560" y="4178808"/>
            <a:ext cx="5486400" cy="228600"/>
          </a:xfrm>
          <a:prstGeom prst="rect">
            <a:avLst/>
          </a:prstGeom>
          <a:noFill/>
          <a:ln/>
        </p:spPr>
        <p:txBody>
          <a:bodyPr wrap="square" lIns="0" tIns="0" rIns="0" bIns="0" rtlCol="0" anchor="ctr"/>
          <a:lstStyle/>
          <a:p>
            <a:pPr indent="0" marL="0">
              <a:buNone/>
            </a:pPr>
            <a:r>
              <a:rPr lang="en-US" sz="950" spc="120" kern="0" dirty="0">
                <a:solidFill>
                  <a:srgbClr val="9BA69E"/>
                </a:solidFill>
                <a:latin typeface="Consolas" pitchFamily="34" charset="0"/>
                <a:ea typeface="Consolas" pitchFamily="34" charset="-122"/>
                <a:cs typeface="Consolas" pitchFamily="34" charset="-120"/>
              </a:rPr>
              <a:t>ONE THING I WILL STOP DOING</a:t>
            </a:r>
            <a:endParaRPr lang="en-US" sz="950" dirty="0"/>
          </a:p>
        </p:txBody>
      </p:sp>
      <p:sp>
        <p:nvSpPr>
          <p:cNvPr id="16" name="Shape 14"/>
          <p:cNvSpPr/>
          <p:nvPr/>
        </p:nvSpPr>
        <p:spPr>
          <a:xfrm>
            <a:off x="1051560" y="4608576"/>
            <a:ext cx="10085832" cy="0"/>
          </a:xfrm>
          <a:prstGeom prst="line">
            <a:avLst/>
          </a:prstGeom>
          <a:noFill/>
          <a:ln w="12700">
            <a:solidFill>
              <a:srgbClr val="C4C9BE"/>
            </a:solidFill>
            <a:prstDash val="dash"/>
          </a:ln>
        </p:spPr>
      </p:sp>
      <p:sp>
        <p:nvSpPr>
          <p:cNvPr id="17" name="Text 15"/>
          <p:cNvSpPr/>
          <p:nvPr/>
        </p:nvSpPr>
        <p:spPr>
          <a:xfrm>
            <a:off x="1051560" y="4791456"/>
            <a:ext cx="5486400" cy="228600"/>
          </a:xfrm>
          <a:prstGeom prst="rect">
            <a:avLst/>
          </a:prstGeom>
          <a:noFill/>
          <a:ln/>
        </p:spPr>
        <p:txBody>
          <a:bodyPr wrap="square" lIns="0" tIns="0" rIns="0" bIns="0" rtlCol="0" anchor="ctr"/>
          <a:lstStyle/>
          <a:p>
            <a:pPr indent="0" marL="0">
              <a:buNone/>
            </a:pPr>
            <a:r>
              <a:rPr lang="en-US" sz="950" spc="120" kern="0" dirty="0">
                <a:solidFill>
                  <a:srgbClr val="9BA69E"/>
                </a:solidFill>
                <a:latin typeface="Consolas" pitchFamily="34" charset="0"/>
                <a:ea typeface="Consolas" pitchFamily="34" charset="-122"/>
                <a:cs typeface="Consolas" pitchFamily="34" charset="-120"/>
              </a:rPr>
              <a:t>ONE QUESTION I STILL HAVE</a:t>
            </a:r>
            <a:endParaRPr lang="en-US" sz="950" dirty="0"/>
          </a:p>
        </p:txBody>
      </p:sp>
      <p:sp>
        <p:nvSpPr>
          <p:cNvPr id="18" name="Shape 16"/>
          <p:cNvSpPr/>
          <p:nvPr/>
        </p:nvSpPr>
        <p:spPr>
          <a:xfrm>
            <a:off x="1051560" y="5221224"/>
            <a:ext cx="10085832" cy="0"/>
          </a:xfrm>
          <a:prstGeom prst="line">
            <a:avLst/>
          </a:prstGeom>
          <a:noFill/>
          <a:ln w="12700">
            <a:solidFill>
              <a:srgbClr val="C4C9BE"/>
            </a:solidFill>
            <a:prstDash val="dash"/>
          </a:ln>
        </p:spPr>
      </p:sp>
      <p:sp>
        <p:nvSpPr>
          <p:cNvPr id="19" name="Text 17"/>
          <p:cNvSpPr/>
          <p:nvPr/>
        </p:nvSpPr>
        <p:spPr>
          <a:xfrm>
            <a:off x="685800" y="5559552"/>
            <a:ext cx="10817352" cy="274320"/>
          </a:xfrm>
          <a:prstGeom prst="rect">
            <a:avLst/>
          </a:prstGeom>
          <a:noFill/>
          <a:ln/>
        </p:spPr>
        <p:txBody>
          <a:bodyPr wrap="square" lIns="0" tIns="0" rIns="0" bIns="0" rtlCol="0" anchor="ctr"/>
          <a:lstStyle/>
          <a:p>
            <a:pPr indent="0" marL="0">
              <a:buNone/>
            </a:pPr>
            <a:r>
              <a:rPr lang="en-US" sz="1150" dirty="0">
                <a:solidFill>
                  <a:srgbClr val="5C6660"/>
                </a:solidFill>
                <a:latin typeface="Consolas" pitchFamily="34" charset="0"/>
                <a:ea typeface="Consolas" pitchFamily="34" charset="-122"/>
                <a:cs typeface="Consolas" pitchFamily="34" charset="-120"/>
              </a:rPr>
              <a:t>Signed  ______________________________          Date  ______________________</a:t>
            </a:r>
            <a:endParaRPr lang="en-US" sz="1150" dirty="0"/>
          </a:p>
        </p:txBody>
      </p:sp>
      <p:sp>
        <p:nvSpPr>
          <p:cNvPr id="20" name="Text 18"/>
          <p:cNvSpPr/>
          <p:nvPr/>
        </p:nvSpPr>
        <p:spPr>
          <a:xfrm>
            <a:off x="685800" y="5961888"/>
            <a:ext cx="10817352" cy="292608"/>
          </a:xfrm>
          <a:prstGeom prst="rect">
            <a:avLst/>
          </a:prstGeom>
          <a:noFill/>
          <a:ln/>
        </p:spPr>
        <p:txBody>
          <a:bodyPr wrap="square" lIns="0" tIns="0" rIns="0" bIns="0" rtlCol="0" anchor="ctr"/>
          <a:lstStyle/>
          <a:p>
            <a:pPr indent="0" marL="0">
              <a:buNone/>
            </a:pPr>
            <a:r>
              <a:rPr lang="en-US" sz="1500" b="1" dirty="0">
                <a:solidFill>
                  <a:srgbClr val="14191A"/>
                </a:solidFill>
                <a:latin typeface="Segoe UI" pitchFamily="34" charset="0"/>
                <a:ea typeface="Segoe UI" pitchFamily="34" charset="-122"/>
                <a:cs typeface="Segoe UI" pitchFamily="34" charset="-120"/>
              </a:rPr>
              <a:t>Collect every card before people leave the room. Evidence item E-05.</a:t>
            </a:r>
            <a:endParaRPr lang="en-US" sz="15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685800" y="6382512"/>
            <a:ext cx="7315200" cy="256032"/>
          </a:xfrm>
          <a:prstGeom prst="rect">
            <a:avLst/>
          </a:prstGeom>
          <a:noFill/>
          <a:ln/>
        </p:spPr>
        <p:txBody>
          <a:bodyPr wrap="square" lIns="0" tIns="0" rIns="0" bIns="0" rtlCol="0" anchor="ctr"/>
          <a:lstStyle/>
          <a:p>
            <a:pPr indent="0" marL="0">
              <a:buNone/>
            </a:pPr>
            <a:r>
              <a:rPr lang="en-US" sz="900" spc="100" kern="0" dirty="0">
                <a:solidFill>
                  <a:srgbClr val="9BA69E"/>
                </a:solidFill>
                <a:latin typeface="Consolas" pitchFamily="34" charset="0"/>
                <a:ea typeface="Consolas" pitchFamily="34" charset="-122"/>
                <a:cs typeface="Consolas" pitchFamily="34" charset="-120"/>
              </a:rPr>
              <a:t>What happens next</a:t>
            </a:r>
            <a:endParaRPr lang="en-US" sz="900" dirty="0"/>
          </a:p>
        </p:txBody>
      </p:sp>
      <p:sp>
        <p:nvSpPr>
          <p:cNvPr id="3" name="Text 1"/>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9BA69E"/>
                </a:solidFill>
                <a:latin typeface="Consolas" pitchFamily="34" charset="0"/>
                <a:ea typeface="Consolas" pitchFamily="34" charset="-122"/>
                <a:cs typeface="Consolas" pitchFamily="34" charset="-120"/>
              </a:rPr>
              <a:t>25</a:t>
            </a:r>
            <a:endParaRPr lang="en-US" sz="900" dirty="0"/>
          </a:p>
        </p:txBody>
      </p:sp>
      <p:sp>
        <p:nvSpPr>
          <p:cNvPr id="4" name="Text 2"/>
          <p:cNvSpPr/>
          <p:nvPr/>
        </p:nvSpPr>
        <p:spPr>
          <a:xfrm>
            <a:off x="685800" y="384048"/>
            <a:ext cx="10817352" cy="256032"/>
          </a:xfrm>
          <a:prstGeom prst="rect">
            <a:avLst/>
          </a:prstGeom>
          <a:noFill/>
          <a:ln/>
        </p:spPr>
        <p:txBody>
          <a:bodyPr wrap="square" lIns="0" tIns="0" rIns="0" bIns="0" rtlCol="0" anchor="ctr"/>
          <a:lstStyle/>
          <a:p>
            <a:pPr indent="0" marL="0">
              <a:buNone/>
            </a:pPr>
            <a:r>
              <a:rPr lang="en-US" sz="1100" spc="160" kern="0" dirty="0">
                <a:solidFill>
                  <a:srgbClr val="23349B"/>
                </a:solidFill>
                <a:latin typeface="Consolas" pitchFamily="34" charset="0"/>
                <a:ea typeface="Consolas" pitchFamily="34" charset="-122"/>
                <a:cs typeface="Consolas" pitchFamily="34" charset="-120"/>
              </a:rPr>
              <a:t>THE WEEK AFTER</a:t>
            </a:r>
            <a:endParaRPr lang="en-US" sz="1100" dirty="0"/>
          </a:p>
        </p:txBody>
      </p:sp>
      <p:sp>
        <p:nvSpPr>
          <p:cNvPr id="5" name="Text 3"/>
          <p:cNvSpPr/>
          <p:nvPr/>
        </p:nvSpPr>
        <p:spPr>
          <a:xfrm>
            <a:off x="685800" y="749808"/>
            <a:ext cx="10817352" cy="1051560"/>
          </a:xfrm>
          <a:prstGeom prst="rect">
            <a:avLst/>
          </a:prstGeom>
          <a:noFill/>
          <a:ln/>
        </p:spPr>
        <p:txBody>
          <a:bodyPr wrap="square" lIns="0" tIns="0" rIns="0" bIns="0" rtlCol="0" anchor="t"/>
          <a:lstStyle/>
          <a:p>
            <a:pPr indent="0" marL="0">
              <a:lnSpc>
                <a:spcPts val="4200"/>
              </a:lnSpc>
              <a:buNone/>
            </a:pPr>
            <a:r>
              <a:rPr lang="en-US" sz="3600" dirty="0">
                <a:solidFill>
                  <a:srgbClr val="14191A"/>
                </a:solidFill>
                <a:latin typeface="Georgia" pitchFamily="34" charset="0"/>
                <a:ea typeface="Georgia" pitchFamily="34" charset="-122"/>
                <a:cs typeface="Georgia" pitchFamily="34" charset="-120"/>
              </a:rPr>
              <a:t>Today was module eight of twelve weeks.</a:t>
            </a:r>
            <a:endParaRPr lang="en-US" sz="3600" dirty="0"/>
          </a:p>
        </p:txBody>
      </p:sp>
      <p:sp>
        <p:nvSpPr>
          <p:cNvPr id="6" name="Text 4"/>
          <p:cNvSpPr/>
          <p:nvPr/>
        </p:nvSpPr>
        <p:spPr>
          <a:xfrm>
            <a:off x="685800" y="2103120"/>
            <a:ext cx="1554480" cy="457200"/>
          </a:xfrm>
          <a:prstGeom prst="rect">
            <a:avLst/>
          </a:prstGeom>
          <a:noFill/>
          <a:ln/>
        </p:spPr>
        <p:txBody>
          <a:bodyPr wrap="square" lIns="0" tIns="0" rIns="0" bIns="0" rtlCol="0" anchor="t"/>
          <a:lstStyle/>
          <a:p>
            <a:pPr indent="0" marL="0">
              <a:buNone/>
            </a:pPr>
            <a:r>
              <a:rPr lang="en-US" sz="1200" dirty="0">
                <a:solidFill>
                  <a:srgbClr val="23349B"/>
                </a:solidFill>
                <a:latin typeface="Consolas" pitchFamily="34" charset="0"/>
                <a:ea typeface="Consolas" pitchFamily="34" charset="-122"/>
                <a:cs typeface="Consolas" pitchFamily="34" charset="-120"/>
              </a:rPr>
              <a:t>This week</a:t>
            </a:r>
            <a:endParaRPr lang="en-US" sz="1200" dirty="0"/>
          </a:p>
        </p:txBody>
      </p:sp>
      <p:sp>
        <p:nvSpPr>
          <p:cNvPr id="7" name="Text 5"/>
          <p:cNvSpPr/>
          <p:nvPr/>
        </p:nvSpPr>
        <p:spPr>
          <a:xfrm>
            <a:off x="2423160" y="2103120"/>
            <a:ext cx="8778240" cy="457200"/>
          </a:xfrm>
          <a:prstGeom prst="rect">
            <a:avLst/>
          </a:prstGeom>
          <a:noFill/>
          <a:ln/>
        </p:spPr>
        <p:txBody>
          <a:bodyPr wrap="square" lIns="0" tIns="0" rIns="0" bIns="0" rtlCol="0" anchor="t"/>
          <a:lstStyle/>
          <a:p>
            <a:pPr indent="0" marL="0">
              <a:buNone/>
            </a:pPr>
            <a:r>
              <a:rPr lang="en-US" sz="1550" dirty="0">
                <a:solidFill>
                  <a:srgbClr val="14191A"/>
                </a:solidFill>
                <a:latin typeface="Segoe UI" pitchFamily="34" charset="0"/>
                <a:ea typeface="Segoe UI" pitchFamily="34" charset="-122"/>
                <a:cs typeface="Segoe UI" pitchFamily="34" charset="-120"/>
              </a:rPr>
              <a:t>Register updated with everything named today. Commitment cards filed.</a:t>
            </a:r>
            <a:endParaRPr lang="en-US" sz="1550" dirty="0"/>
          </a:p>
        </p:txBody>
      </p:sp>
      <p:sp>
        <p:nvSpPr>
          <p:cNvPr id="8" name="Shape 6"/>
          <p:cNvSpPr/>
          <p:nvPr/>
        </p:nvSpPr>
        <p:spPr>
          <a:xfrm>
            <a:off x="685800" y="2670048"/>
            <a:ext cx="10817352" cy="0"/>
          </a:xfrm>
          <a:prstGeom prst="line">
            <a:avLst/>
          </a:prstGeom>
          <a:noFill/>
          <a:ln w="6350">
            <a:solidFill>
              <a:srgbClr val="C4C9BE"/>
            </a:solidFill>
            <a:prstDash val="solid"/>
          </a:ln>
        </p:spPr>
      </p:sp>
      <p:sp>
        <p:nvSpPr>
          <p:cNvPr id="9" name="Text 7"/>
          <p:cNvSpPr/>
          <p:nvPr/>
        </p:nvSpPr>
        <p:spPr>
          <a:xfrm>
            <a:off x="685800" y="2834640"/>
            <a:ext cx="1554480" cy="457200"/>
          </a:xfrm>
          <a:prstGeom prst="rect">
            <a:avLst/>
          </a:prstGeom>
          <a:noFill/>
          <a:ln/>
        </p:spPr>
        <p:txBody>
          <a:bodyPr wrap="square" lIns="0" tIns="0" rIns="0" bIns="0" rtlCol="0" anchor="t"/>
          <a:lstStyle/>
          <a:p>
            <a:pPr indent="0" marL="0">
              <a:buNone/>
            </a:pPr>
            <a:r>
              <a:rPr lang="en-US" sz="1200" dirty="0">
                <a:solidFill>
                  <a:srgbClr val="23349B"/>
                </a:solidFill>
                <a:latin typeface="Consolas" pitchFamily="34" charset="0"/>
                <a:ea typeface="Consolas" pitchFamily="34" charset="-122"/>
                <a:cs typeface="Consolas" pitchFamily="34" charset="-120"/>
              </a:rPr>
              <a:t>Week 9</a:t>
            </a:r>
            <a:endParaRPr lang="en-US" sz="1200" dirty="0"/>
          </a:p>
        </p:txBody>
      </p:sp>
      <p:sp>
        <p:nvSpPr>
          <p:cNvPr id="10" name="Text 8"/>
          <p:cNvSpPr/>
          <p:nvPr/>
        </p:nvSpPr>
        <p:spPr>
          <a:xfrm>
            <a:off x="2423160" y="2834640"/>
            <a:ext cx="8778240" cy="457200"/>
          </a:xfrm>
          <a:prstGeom prst="rect">
            <a:avLst/>
          </a:prstGeom>
          <a:noFill/>
          <a:ln/>
        </p:spPr>
        <p:txBody>
          <a:bodyPr wrap="square" lIns="0" tIns="0" rIns="0" bIns="0" rtlCol="0" anchor="t"/>
          <a:lstStyle/>
          <a:p>
            <a:pPr indent="0" marL="0">
              <a:buNone/>
            </a:pPr>
            <a:r>
              <a:rPr lang="en-US" sz="1550" dirty="0">
                <a:solidFill>
                  <a:srgbClr val="14191A"/>
                </a:solidFill>
                <a:latin typeface="Segoe UI" pitchFamily="34" charset="0"/>
                <a:ea typeface="Segoe UI" pitchFamily="34" charset="-122"/>
                <a:cs typeface="Segoe UI" pitchFamily="34" charset="-120"/>
              </a:rPr>
              <a:t>Parent letter goes out. Disclosure lines published on AI-facing systems.</a:t>
            </a:r>
            <a:endParaRPr lang="en-US" sz="1550" dirty="0"/>
          </a:p>
        </p:txBody>
      </p:sp>
      <p:sp>
        <p:nvSpPr>
          <p:cNvPr id="11" name="Shape 9"/>
          <p:cNvSpPr/>
          <p:nvPr/>
        </p:nvSpPr>
        <p:spPr>
          <a:xfrm>
            <a:off x="685800" y="3401568"/>
            <a:ext cx="10817352" cy="0"/>
          </a:xfrm>
          <a:prstGeom prst="line">
            <a:avLst/>
          </a:prstGeom>
          <a:noFill/>
          <a:ln w="6350">
            <a:solidFill>
              <a:srgbClr val="C4C9BE"/>
            </a:solidFill>
            <a:prstDash val="solid"/>
          </a:ln>
        </p:spPr>
      </p:sp>
      <p:sp>
        <p:nvSpPr>
          <p:cNvPr id="12" name="Text 10"/>
          <p:cNvSpPr/>
          <p:nvPr/>
        </p:nvSpPr>
        <p:spPr>
          <a:xfrm>
            <a:off x="685800" y="3566160"/>
            <a:ext cx="1554480" cy="457200"/>
          </a:xfrm>
          <a:prstGeom prst="rect">
            <a:avLst/>
          </a:prstGeom>
          <a:noFill/>
          <a:ln/>
        </p:spPr>
        <p:txBody>
          <a:bodyPr wrap="square" lIns="0" tIns="0" rIns="0" bIns="0" rtlCol="0" anchor="t"/>
          <a:lstStyle/>
          <a:p>
            <a:pPr indent="0" marL="0">
              <a:buNone/>
            </a:pPr>
            <a:r>
              <a:rPr lang="en-US" sz="1200" dirty="0">
                <a:solidFill>
                  <a:srgbClr val="23349B"/>
                </a:solidFill>
                <a:latin typeface="Consolas" pitchFamily="34" charset="0"/>
                <a:ea typeface="Consolas" pitchFamily="34" charset="-122"/>
                <a:cs typeface="Consolas" pitchFamily="34" charset="-120"/>
              </a:rPr>
              <a:t>Week 10</a:t>
            </a:r>
            <a:endParaRPr lang="en-US" sz="1200" dirty="0"/>
          </a:p>
        </p:txBody>
      </p:sp>
      <p:sp>
        <p:nvSpPr>
          <p:cNvPr id="13" name="Text 11"/>
          <p:cNvSpPr/>
          <p:nvPr/>
        </p:nvSpPr>
        <p:spPr>
          <a:xfrm>
            <a:off x="2423160" y="3566160"/>
            <a:ext cx="8778240" cy="457200"/>
          </a:xfrm>
          <a:prstGeom prst="rect">
            <a:avLst/>
          </a:prstGeom>
          <a:noFill/>
          <a:ln/>
        </p:spPr>
        <p:txBody>
          <a:bodyPr wrap="square" lIns="0" tIns="0" rIns="0" bIns="0" rtlCol="0" anchor="t"/>
          <a:lstStyle/>
          <a:p>
            <a:pPr indent="0" marL="0">
              <a:buNone/>
            </a:pPr>
            <a:r>
              <a:rPr lang="en-US" sz="1550" dirty="0">
                <a:solidFill>
                  <a:srgbClr val="14191A"/>
                </a:solidFill>
                <a:latin typeface="Segoe UI" pitchFamily="34" charset="0"/>
                <a:ea typeface="Segoe UI" pitchFamily="34" charset="-122"/>
                <a:cs typeface="Segoe UI" pitchFamily="34" charset="-120"/>
              </a:rPr>
              <a:t>Student programme mapped — one AILit outcome per subject, per year.</a:t>
            </a:r>
            <a:endParaRPr lang="en-US" sz="1550" dirty="0"/>
          </a:p>
        </p:txBody>
      </p:sp>
      <p:sp>
        <p:nvSpPr>
          <p:cNvPr id="14" name="Shape 12"/>
          <p:cNvSpPr/>
          <p:nvPr/>
        </p:nvSpPr>
        <p:spPr>
          <a:xfrm>
            <a:off x="685800" y="4133088"/>
            <a:ext cx="10817352" cy="0"/>
          </a:xfrm>
          <a:prstGeom prst="line">
            <a:avLst/>
          </a:prstGeom>
          <a:noFill/>
          <a:ln w="6350">
            <a:solidFill>
              <a:srgbClr val="C4C9BE"/>
            </a:solidFill>
            <a:prstDash val="solid"/>
          </a:ln>
        </p:spPr>
      </p:sp>
      <p:sp>
        <p:nvSpPr>
          <p:cNvPr id="15" name="Text 13"/>
          <p:cNvSpPr/>
          <p:nvPr/>
        </p:nvSpPr>
        <p:spPr>
          <a:xfrm>
            <a:off x="685800" y="4297680"/>
            <a:ext cx="1554480" cy="457200"/>
          </a:xfrm>
          <a:prstGeom prst="rect">
            <a:avLst/>
          </a:prstGeom>
          <a:noFill/>
          <a:ln/>
        </p:spPr>
        <p:txBody>
          <a:bodyPr wrap="square" lIns="0" tIns="0" rIns="0" bIns="0" rtlCol="0" anchor="t"/>
          <a:lstStyle/>
          <a:p>
            <a:pPr indent="0" marL="0">
              <a:buNone/>
            </a:pPr>
            <a:r>
              <a:rPr lang="en-US" sz="1200" dirty="0">
                <a:solidFill>
                  <a:srgbClr val="23349B"/>
                </a:solidFill>
                <a:latin typeface="Consolas" pitchFamily="34" charset="0"/>
                <a:ea typeface="Consolas" pitchFamily="34" charset="-122"/>
                <a:cs typeface="Consolas" pitchFamily="34" charset="-120"/>
              </a:rPr>
              <a:t>Week 11</a:t>
            </a:r>
            <a:endParaRPr lang="en-US" sz="1200" dirty="0"/>
          </a:p>
        </p:txBody>
      </p:sp>
      <p:sp>
        <p:nvSpPr>
          <p:cNvPr id="16" name="Text 14"/>
          <p:cNvSpPr/>
          <p:nvPr/>
        </p:nvSpPr>
        <p:spPr>
          <a:xfrm>
            <a:off x="2423160" y="4297680"/>
            <a:ext cx="8778240" cy="457200"/>
          </a:xfrm>
          <a:prstGeom prst="rect">
            <a:avLst/>
          </a:prstGeom>
          <a:noFill/>
          <a:ln/>
        </p:spPr>
        <p:txBody>
          <a:bodyPr wrap="square" lIns="0" tIns="0" rIns="0" bIns="0" rtlCol="0" anchor="t"/>
          <a:lstStyle/>
          <a:p>
            <a:pPr indent="0" marL="0">
              <a:buNone/>
            </a:pPr>
            <a:r>
              <a:rPr lang="en-US" sz="1550" dirty="0">
                <a:solidFill>
                  <a:srgbClr val="14191A"/>
                </a:solidFill>
                <a:latin typeface="Segoe UI" pitchFamily="34" charset="0"/>
                <a:ea typeface="Segoe UI" pitchFamily="34" charset="-122"/>
                <a:cs typeface="Segoe UI" pitchFamily="34" charset="-120"/>
              </a:rPr>
              <a:t>Three classroom activities piloted across three year bands.</a:t>
            </a:r>
            <a:endParaRPr lang="en-US" sz="1550" dirty="0"/>
          </a:p>
        </p:txBody>
      </p:sp>
      <p:sp>
        <p:nvSpPr>
          <p:cNvPr id="17" name="Shape 15"/>
          <p:cNvSpPr/>
          <p:nvPr/>
        </p:nvSpPr>
        <p:spPr>
          <a:xfrm>
            <a:off x="685800" y="4864608"/>
            <a:ext cx="10817352" cy="0"/>
          </a:xfrm>
          <a:prstGeom prst="line">
            <a:avLst/>
          </a:prstGeom>
          <a:noFill/>
          <a:ln w="6350">
            <a:solidFill>
              <a:srgbClr val="C4C9BE"/>
            </a:solidFill>
            <a:prstDash val="solid"/>
          </a:ln>
        </p:spPr>
      </p:sp>
      <p:sp>
        <p:nvSpPr>
          <p:cNvPr id="18" name="Text 16"/>
          <p:cNvSpPr/>
          <p:nvPr/>
        </p:nvSpPr>
        <p:spPr>
          <a:xfrm>
            <a:off x="685800" y="5029200"/>
            <a:ext cx="1554480" cy="457200"/>
          </a:xfrm>
          <a:prstGeom prst="rect">
            <a:avLst/>
          </a:prstGeom>
          <a:noFill/>
          <a:ln/>
        </p:spPr>
        <p:txBody>
          <a:bodyPr wrap="square" lIns="0" tIns="0" rIns="0" bIns="0" rtlCol="0" anchor="t"/>
          <a:lstStyle/>
          <a:p>
            <a:pPr indent="0" marL="0">
              <a:buNone/>
            </a:pPr>
            <a:r>
              <a:rPr lang="en-US" sz="1200" dirty="0">
                <a:solidFill>
                  <a:srgbClr val="23349B"/>
                </a:solidFill>
                <a:latin typeface="Consolas" pitchFamily="34" charset="0"/>
                <a:ea typeface="Consolas" pitchFamily="34" charset="-122"/>
                <a:cs typeface="Consolas" pitchFamily="34" charset="-120"/>
              </a:rPr>
              <a:t>Week 12</a:t>
            </a:r>
            <a:endParaRPr lang="en-US" sz="1200" dirty="0"/>
          </a:p>
        </p:txBody>
      </p:sp>
      <p:sp>
        <p:nvSpPr>
          <p:cNvPr id="19" name="Text 17"/>
          <p:cNvSpPr/>
          <p:nvPr/>
        </p:nvSpPr>
        <p:spPr>
          <a:xfrm>
            <a:off x="2423160" y="5029200"/>
            <a:ext cx="8778240" cy="457200"/>
          </a:xfrm>
          <a:prstGeom prst="rect">
            <a:avLst/>
          </a:prstGeom>
          <a:noFill/>
          <a:ln/>
        </p:spPr>
        <p:txBody>
          <a:bodyPr wrap="square" lIns="0" tIns="0" rIns="0" bIns="0" rtlCol="0" anchor="t"/>
          <a:lstStyle/>
          <a:p>
            <a:pPr indent="0" marL="0">
              <a:buNone/>
            </a:pPr>
            <a:r>
              <a:rPr lang="en-US" sz="1550" dirty="0">
                <a:solidFill>
                  <a:srgbClr val="14191A"/>
                </a:solidFill>
                <a:latin typeface="Segoe UI" pitchFamily="34" charset="0"/>
                <a:ea typeface="Segoe UI" pitchFamily="34" charset="-122"/>
                <a:cs typeface="Segoe UI" pitchFamily="34" charset="-120"/>
              </a:rPr>
              <a:t>Readiness audit re-run and printed. Evidence file closed. Annual review diarised.</a:t>
            </a:r>
            <a:endParaRPr lang="en-US" sz="1550" dirty="0"/>
          </a:p>
        </p:txBody>
      </p:sp>
      <p:sp>
        <p:nvSpPr>
          <p:cNvPr id="20" name="Shape 18"/>
          <p:cNvSpPr/>
          <p:nvPr/>
        </p:nvSpPr>
        <p:spPr>
          <a:xfrm>
            <a:off x="685800" y="5596128"/>
            <a:ext cx="10817352" cy="0"/>
          </a:xfrm>
          <a:prstGeom prst="line">
            <a:avLst/>
          </a:prstGeom>
          <a:noFill/>
          <a:ln w="6350">
            <a:solidFill>
              <a:srgbClr val="C4C9BE"/>
            </a:solidFill>
            <a:prstDash val="solid"/>
          </a:ln>
        </p:spPr>
      </p:sp>
      <p:sp>
        <p:nvSpPr>
          <p:cNvPr id="21" name="Text 19"/>
          <p:cNvSpPr/>
          <p:nvPr/>
        </p:nvSpPr>
        <p:spPr>
          <a:xfrm>
            <a:off x="685800" y="5943600"/>
            <a:ext cx="10817352" cy="274320"/>
          </a:xfrm>
          <a:prstGeom prst="rect">
            <a:avLst/>
          </a:prstGeom>
          <a:noFill/>
          <a:ln/>
        </p:spPr>
        <p:txBody>
          <a:bodyPr wrap="square" lIns="0" tIns="0" rIns="0" bIns="0" rtlCol="0" anchor="ctr"/>
          <a:lstStyle/>
          <a:p>
            <a:pPr indent="0" marL="0">
              <a:buNone/>
            </a:pPr>
            <a:r>
              <a:rPr lang="en-US" sz="1150" dirty="0">
                <a:solidFill>
                  <a:srgbClr val="5C6660"/>
                </a:solidFill>
                <a:latin typeface="Consolas" pitchFamily="34" charset="0"/>
                <a:ea typeface="Consolas" pitchFamily="34" charset="-122"/>
                <a:cs typeface="Consolas" pitchFamily="34" charset="-120"/>
              </a:rPr>
              <a:t>Accountable owner  ____________________________          Next review  ____________________________</a:t>
            </a:r>
            <a:endParaRPr lang="en-US" sz="11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14191A"/>
        </a:solidFill>
      </p:bgPr>
    </p:bg>
    <p:spTree>
      <p:nvGrpSpPr>
        <p:cNvPr id="1" name=""/>
        <p:cNvGrpSpPr/>
        <p:nvPr/>
      </p:nvGrpSpPr>
      <p:grpSpPr>
        <a:xfrm>
          <a:off x="0" y="0"/>
          <a:ext cx="0" cy="0"/>
          <a:chOff x="0" y="0"/>
          <a:chExt cx="0" cy="0"/>
        </a:xfrm>
      </p:grpSpPr>
      <p:sp>
        <p:nvSpPr>
          <p:cNvPr id="2" name="Text 0"/>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4A544E"/>
                </a:solidFill>
                <a:latin typeface="Consolas" pitchFamily="34" charset="0"/>
                <a:ea typeface="Consolas" pitchFamily="34" charset="-122"/>
                <a:cs typeface="Consolas" pitchFamily="34" charset="-120"/>
              </a:rPr>
              <a:t>26</a:t>
            </a:r>
            <a:endParaRPr lang="en-US" sz="900" dirty="0"/>
          </a:p>
        </p:txBody>
      </p:sp>
      <p:sp>
        <p:nvSpPr>
          <p:cNvPr id="3" name="Text 1"/>
          <p:cNvSpPr/>
          <p:nvPr/>
        </p:nvSpPr>
        <p:spPr>
          <a:xfrm>
            <a:off x="685800" y="2194560"/>
            <a:ext cx="10817352" cy="274320"/>
          </a:xfrm>
          <a:prstGeom prst="rect">
            <a:avLst/>
          </a:prstGeom>
          <a:noFill/>
          <a:ln/>
        </p:spPr>
        <p:txBody>
          <a:bodyPr wrap="square" lIns="0" tIns="0" rIns="0" bIns="0" rtlCol="0" anchor="ctr"/>
          <a:lstStyle/>
          <a:p>
            <a:pPr indent="0" marL="0">
              <a:buNone/>
            </a:pPr>
            <a:r>
              <a:rPr lang="en-US" sz="1200" spc="200" kern="0" dirty="0">
                <a:solidFill>
                  <a:srgbClr val="8E9BE8"/>
                </a:solidFill>
                <a:latin typeface="Consolas" pitchFamily="34" charset="0"/>
                <a:ea typeface="Consolas" pitchFamily="34" charset="-122"/>
                <a:cs typeface="Consolas" pitchFamily="34" charset="-120"/>
              </a:rPr>
              <a:t>WHAT THE DAY WAS FOR</a:t>
            </a:r>
            <a:endParaRPr lang="en-US" sz="1200" dirty="0"/>
          </a:p>
        </p:txBody>
      </p:sp>
      <p:sp>
        <p:nvSpPr>
          <p:cNvPr id="4" name="Text 2"/>
          <p:cNvSpPr/>
          <p:nvPr/>
        </p:nvSpPr>
        <p:spPr>
          <a:xfrm>
            <a:off x="685800" y="2697480"/>
            <a:ext cx="10058400" cy="2560320"/>
          </a:xfrm>
          <a:prstGeom prst="rect">
            <a:avLst/>
          </a:prstGeom>
          <a:noFill/>
          <a:ln/>
        </p:spPr>
        <p:txBody>
          <a:bodyPr wrap="square" lIns="0" tIns="0" rIns="0" bIns="0" rtlCol="0" anchor="ctr"/>
          <a:lstStyle/>
          <a:p>
            <a:pPr indent="0" marL="0">
              <a:lnSpc>
                <a:spcPts val="5000"/>
              </a:lnSpc>
              <a:buNone/>
            </a:pPr>
            <a:r>
              <a:rPr lang="en-US" sz="4000" dirty="0">
                <a:solidFill>
                  <a:srgbClr val="FFFFFF"/>
                </a:solidFill>
                <a:latin typeface="Georgia" pitchFamily="34" charset="0"/>
                <a:ea typeface="Georgia" pitchFamily="34" charset="-122"/>
                <a:cs typeface="Georgia" pitchFamily="34" charset="-120"/>
              </a:rPr>
              <a:t>Not to make anyone</a:t>
            </a:r>
            <a:endParaRPr lang="en-US" sz="4000" dirty="0"/>
          </a:p>
          <a:p>
            <a:pPr indent="0" marL="0">
              <a:lnSpc>
                <a:spcPts val="5000"/>
              </a:lnSpc>
              <a:buNone/>
            </a:pPr>
            <a:r>
              <a:rPr lang="en-US" sz="4000" dirty="0">
                <a:solidFill>
                  <a:srgbClr val="FFFFFF"/>
                </a:solidFill>
                <a:latin typeface="Georgia" pitchFamily="34" charset="0"/>
                <a:ea typeface="Georgia" pitchFamily="34" charset="-122"/>
                <a:cs typeface="Georgia" pitchFamily="34" charset="-120"/>
              </a:rPr>
              <a:t>an expert. To make the</a:t>
            </a:r>
            <a:endParaRPr lang="en-US" sz="4000" dirty="0"/>
          </a:p>
          <a:p>
            <a:pPr indent="0" marL="0">
              <a:lnSpc>
                <a:spcPts val="5000"/>
              </a:lnSpc>
              <a:buNone/>
            </a:pPr>
            <a:r>
              <a:rPr lang="en-US" sz="4000" dirty="0">
                <a:solidFill>
                  <a:srgbClr val="FFFFFF"/>
                </a:solidFill>
                <a:latin typeface="Georgia" pitchFamily="34" charset="0"/>
                <a:ea typeface="Georgia" pitchFamily="34" charset="-122"/>
                <a:cs typeface="Georgia" pitchFamily="34" charset="-120"/>
              </a:rPr>
              <a:t>whole school competent</a:t>
            </a:r>
            <a:endParaRPr lang="en-US" sz="4000" dirty="0"/>
          </a:p>
          <a:p>
            <a:pPr indent="0" marL="0">
              <a:lnSpc>
                <a:spcPts val="5000"/>
              </a:lnSpc>
              <a:buNone/>
            </a:pPr>
            <a:r>
              <a:rPr lang="en-US" sz="4000" dirty="0">
                <a:solidFill>
                  <a:srgbClr val="FFFFFF"/>
                </a:solidFill>
                <a:latin typeface="Georgia" pitchFamily="34" charset="0"/>
                <a:ea typeface="Georgia" pitchFamily="34" charset="-122"/>
                <a:cs typeface="Georgia" pitchFamily="34" charset="-120"/>
              </a:rPr>
              <a:t>enough to notice.</a:t>
            </a:r>
            <a:endParaRPr lang="en-US" sz="4000" dirty="0"/>
          </a:p>
        </p:txBody>
      </p:sp>
      <p:sp>
        <p:nvSpPr>
          <p:cNvPr id="5" name="Text 3"/>
          <p:cNvSpPr/>
          <p:nvPr/>
        </p:nvSpPr>
        <p:spPr>
          <a:xfrm>
            <a:off x="685800" y="5486400"/>
            <a:ext cx="9144000" cy="365760"/>
          </a:xfrm>
          <a:prstGeom prst="rect">
            <a:avLst/>
          </a:prstGeom>
          <a:noFill/>
          <a:ln/>
        </p:spPr>
        <p:txBody>
          <a:bodyPr wrap="square" lIns="0" tIns="0" rIns="0" bIns="0" rtlCol="0" anchor="ctr"/>
          <a:lstStyle/>
          <a:p>
            <a:pPr indent="0" marL="0">
              <a:buNone/>
            </a:pPr>
            <a:r>
              <a:rPr lang="en-US" sz="1700" dirty="0">
                <a:solidFill>
                  <a:srgbClr val="B6BFB8"/>
                </a:solidFill>
                <a:latin typeface="Segoe UI" pitchFamily="34" charset="0"/>
                <a:ea typeface="Segoe UI" pitchFamily="34" charset="-122"/>
                <a:cs typeface="Segoe UI" pitchFamily="34" charset="-120"/>
              </a:rPr>
              <a:t>That is what Article 4 asks for, and it is achievable in a day.</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85800" y="6382512"/>
            <a:ext cx="7315200" cy="256032"/>
          </a:xfrm>
          <a:prstGeom prst="rect">
            <a:avLst/>
          </a:prstGeom>
          <a:noFill/>
          <a:ln/>
        </p:spPr>
        <p:txBody>
          <a:bodyPr wrap="square" lIns="0" tIns="0" rIns="0" bIns="0" rtlCol="0" anchor="ctr"/>
          <a:lstStyle/>
          <a:p>
            <a:pPr indent="0" marL="0">
              <a:buNone/>
            </a:pPr>
            <a:r>
              <a:rPr lang="en-US" sz="900" spc="100" kern="0" dirty="0">
                <a:solidFill>
                  <a:srgbClr val="9BA69E"/>
                </a:solidFill>
                <a:latin typeface="Consolas" pitchFamily="34" charset="0"/>
                <a:ea typeface="Consolas" pitchFamily="34" charset="-122"/>
                <a:cs typeface="Consolas" pitchFamily="34" charset="-120"/>
              </a:rPr>
              <a:t>Shape of the day</a:t>
            </a:r>
            <a:endParaRPr lang="en-US" sz="900" dirty="0"/>
          </a:p>
        </p:txBody>
      </p:sp>
      <p:sp>
        <p:nvSpPr>
          <p:cNvPr id="3" name="Text 1"/>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9BA69E"/>
                </a:solidFill>
                <a:latin typeface="Consolas" pitchFamily="34" charset="0"/>
                <a:ea typeface="Consolas" pitchFamily="34" charset="-122"/>
                <a:cs typeface="Consolas" pitchFamily="34" charset="-120"/>
              </a:rPr>
              <a:t>3</a:t>
            </a:r>
            <a:endParaRPr lang="en-US" sz="900" dirty="0"/>
          </a:p>
        </p:txBody>
      </p:sp>
      <p:sp>
        <p:nvSpPr>
          <p:cNvPr id="4" name="Text 2"/>
          <p:cNvSpPr/>
          <p:nvPr/>
        </p:nvSpPr>
        <p:spPr>
          <a:xfrm>
            <a:off x="685800" y="384048"/>
            <a:ext cx="10817352" cy="256032"/>
          </a:xfrm>
          <a:prstGeom prst="rect">
            <a:avLst/>
          </a:prstGeom>
          <a:noFill/>
          <a:ln/>
        </p:spPr>
        <p:txBody>
          <a:bodyPr wrap="square" lIns="0" tIns="0" rIns="0" bIns="0" rtlCol="0" anchor="ctr"/>
          <a:lstStyle/>
          <a:p>
            <a:pPr indent="0" marL="0">
              <a:buNone/>
            </a:pPr>
            <a:r>
              <a:rPr lang="en-US" sz="1100" spc="160" kern="0" dirty="0">
                <a:solidFill>
                  <a:srgbClr val="23349B"/>
                </a:solidFill>
                <a:latin typeface="Consolas" pitchFamily="34" charset="0"/>
                <a:ea typeface="Consolas" pitchFamily="34" charset="-122"/>
                <a:cs typeface="Consolas" pitchFamily="34" charset="-120"/>
              </a:rPr>
              <a:t>RUNNING ORDER</a:t>
            </a:r>
            <a:endParaRPr lang="en-US" sz="1100" dirty="0"/>
          </a:p>
        </p:txBody>
      </p:sp>
      <p:sp>
        <p:nvSpPr>
          <p:cNvPr id="5" name="Text 3"/>
          <p:cNvSpPr/>
          <p:nvPr/>
        </p:nvSpPr>
        <p:spPr>
          <a:xfrm>
            <a:off x="685800" y="749808"/>
            <a:ext cx="10817352" cy="1051560"/>
          </a:xfrm>
          <a:prstGeom prst="rect">
            <a:avLst/>
          </a:prstGeom>
          <a:noFill/>
          <a:ln/>
        </p:spPr>
        <p:txBody>
          <a:bodyPr wrap="square" lIns="0" tIns="0" rIns="0" bIns="0" rtlCol="0" anchor="t"/>
          <a:lstStyle/>
          <a:p>
            <a:pPr indent="0" marL="0">
              <a:lnSpc>
                <a:spcPts val="4200"/>
              </a:lnSpc>
              <a:buNone/>
            </a:pPr>
            <a:r>
              <a:rPr lang="en-US" sz="3600" dirty="0">
                <a:solidFill>
                  <a:srgbClr val="14191A"/>
                </a:solidFill>
                <a:latin typeface="Georgia" pitchFamily="34" charset="0"/>
                <a:ea typeface="Georgia" pitchFamily="34" charset="-122"/>
                <a:cs typeface="Georgia" pitchFamily="34" charset="-120"/>
              </a:rPr>
              <a:t>Six modules. Everyone leaves with a signed card.</a:t>
            </a:r>
            <a:endParaRPr lang="en-US" sz="3600" dirty="0"/>
          </a:p>
        </p:txBody>
      </p:sp>
      <p:sp>
        <p:nvSpPr>
          <p:cNvPr id="6" name="Text 4"/>
          <p:cNvSpPr/>
          <p:nvPr/>
        </p:nvSpPr>
        <p:spPr>
          <a:xfrm>
            <a:off x="685800" y="2057400"/>
            <a:ext cx="822960" cy="384048"/>
          </a:xfrm>
          <a:prstGeom prst="rect">
            <a:avLst/>
          </a:prstGeom>
          <a:noFill/>
          <a:ln/>
        </p:spPr>
        <p:txBody>
          <a:bodyPr wrap="square" lIns="0" tIns="0" rIns="0" bIns="0" rtlCol="0" anchor="ctr"/>
          <a:lstStyle/>
          <a:p>
            <a:pPr indent="0" marL="0">
              <a:buNone/>
            </a:pPr>
            <a:r>
              <a:rPr lang="en-US" sz="1200" dirty="0">
                <a:solidFill>
                  <a:srgbClr val="14191A"/>
                </a:solidFill>
                <a:latin typeface="Consolas" pitchFamily="34" charset="0"/>
                <a:ea typeface="Consolas" pitchFamily="34" charset="-122"/>
                <a:cs typeface="Consolas" pitchFamily="34" charset="-120"/>
              </a:rPr>
              <a:t>09.00</a:t>
            </a:r>
            <a:endParaRPr lang="en-US" sz="1200" dirty="0"/>
          </a:p>
        </p:txBody>
      </p:sp>
      <p:sp>
        <p:nvSpPr>
          <p:cNvPr id="7" name="Text 5"/>
          <p:cNvSpPr/>
          <p:nvPr/>
        </p:nvSpPr>
        <p:spPr>
          <a:xfrm>
            <a:off x="1600200" y="2057400"/>
            <a:ext cx="548640" cy="384048"/>
          </a:xfrm>
          <a:prstGeom prst="rect">
            <a:avLst/>
          </a:prstGeom>
          <a:noFill/>
          <a:ln/>
        </p:spPr>
        <p:txBody>
          <a:bodyPr wrap="square" lIns="0" tIns="0" rIns="0" bIns="0" rtlCol="0" anchor="ctr"/>
          <a:lstStyle/>
          <a:p>
            <a:pPr indent="0" marL="0">
              <a:buNone/>
            </a:pPr>
            <a:r>
              <a:rPr lang="en-US" sz="1200" b="1" dirty="0">
                <a:solidFill>
                  <a:srgbClr val="23349B"/>
                </a:solidFill>
                <a:latin typeface="Consolas" pitchFamily="34" charset="0"/>
                <a:ea typeface="Consolas" pitchFamily="34" charset="-122"/>
                <a:cs typeface="Consolas" pitchFamily="34" charset="-120"/>
              </a:rPr>
              <a:t>M1</a:t>
            </a:r>
            <a:endParaRPr lang="en-US" sz="1200" dirty="0"/>
          </a:p>
        </p:txBody>
      </p:sp>
      <p:sp>
        <p:nvSpPr>
          <p:cNvPr id="8" name="Text 6"/>
          <p:cNvSpPr/>
          <p:nvPr/>
        </p:nvSpPr>
        <p:spPr>
          <a:xfrm>
            <a:off x="2240280" y="2057400"/>
            <a:ext cx="6766560" cy="384048"/>
          </a:xfrm>
          <a:prstGeom prst="rect">
            <a:avLst/>
          </a:prstGeom>
          <a:noFill/>
          <a:ln/>
        </p:spPr>
        <p:txBody>
          <a:bodyPr wrap="square" lIns="0" tIns="0" rIns="0" bIns="0" rtlCol="0" anchor="ctr"/>
          <a:lstStyle/>
          <a:p>
            <a:pPr indent="0" marL="0">
              <a:buNone/>
            </a:pPr>
            <a:r>
              <a:rPr lang="en-US" sz="1500" b="1" dirty="0">
                <a:solidFill>
                  <a:srgbClr val="14191A"/>
                </a:solidFill>
                <a:latin typeface="Segoe UI" pitchFamily="34" charset="0"/>
                <a:ea typeface="Segoe UI" pitchFamily="34" charset="-122"/>
                <a:cs typeface="Segoe UI" pitchFamily="34" charset="-120"/>
              </a:rPr>
              <a:t>What these systems actually are</a:t>
            </a:r>
            <a:endParaRPr lang="en-US" sz="1500" dirty="0"/>
          </a:p>
        </p:txBody>
      </p:sp>
      <p:sp>
        <p:nvSpPr>
          <p:cNvPr id="9" name="Text 7"/>
          <p:cNvSpPr/>
          <p:nvPr/>
        </p:nvSpPr>
        <p:spPr>
          <a:xfrm>
            <a:off x="9098280" y="2057400"/>
            <a:ext cx="1005840" cy="384048"/>
          </a:xfrm>
          <a:prstGeom prst="rect">
            <a:avLst/>
          </a:prstGeom>
          <a:noFill/>
          <a:ln/>
        </p:spPr>
        <p:txBody>
          <a:bodyPr wrap="square" lIns="0" tIns="0" rIns="0" bIns="0" rtlCol="0" anchor="ctr"/>
          <a:lstStyle/>
          <a:p>
            <a:pPr indent="0" marL="0">
              <a:buNone/>
            </a:pPr>
            <a:r>
              <a:rPr lang="en-US" sz="1100" dirty="0">
                <a:solidFill>
                  <a:srgbClr val="5C6660"/>
                </a:solidFill>
                <a:latin typeface="Consolas" pitchFamily="34" charset="0"/>
                <a:ea typeface="Consolas" pitchFamily="34" charset="-122"/>
                <a:cs typeface="Consolas" pitchFamily="34" charset="-120"/>
              </a:rPr>
              <a:t>45 min</a:t>
            </a:r>
            <a:endParaRPr lang="en-US" sz="1100" dirty="0"/>
          </a:p>
        </p:txBody>
      </p:sp>
      <p:sp>
        <p:nvSpPr>
          <p:cNvPr id="10" name="Text 8"/>
          <p:cNvSpPr/>
          <p:nvPr/>
        </p:nvSpPr>
        <p:spPr>
          <a:xfrm>
            <a:off x="10195560" y="2057400"/>
            <a:ext cx="1371600" cy="384048"/>
          </a:xfrm>
          <a:prstGeom prst="rect">
            <a:avLst/>
          </a:prstGeom>
          <a:noFill/>
          <a:ln/>
        </p:spPr>
        <p:txBody>
          <a:bodyPr wrap="square" lIns="0" tIns="0" rIns="0" bIns="0" rtlCol="0" anchor="ctr"/>
          <a:lstStyle/>
          <a:p>
            <a:pPr indent="0" marL="0">
              <a:buNone/>
            </a:pPr>
            <a:r>
              <a:rPr lang="en-US" sz="1050" dirty="0">
                <a:solidFill>
                  <a:srgbClr val="9BA69E"/>
                </a:solidFill>
                <a:latin typeface="Consolas" pitchFamily="34" charset="0"/>
                <a:ea typeface="Consolas" pitchFamily="34" charset="-122"/>
                <a:cs typeface="Consolas" pitchFamily="34" charset="-120"/>
              </a:rPr>
              <a:t>All staff</a:t>
            </a:r>
            <a:endParaRPr lang="en-US" sz="1050" dirty="0"/>
          </a:p>
        </p:txBody>
      </p:sp>
      <p:sp>
        <p:nvSpPr>
          <p:cNvPr id="11" name="Shape 9"/>
          <p:cNvSpPr/>
          <p:nvPr/>
        </p:nvSpPr>
        <p:spPr>
          <a:xfrm>
            <a:off x="685800" y="2459736"/>
            <a:ext cx="10817352" cy="0"/>
          </a:xfrm>
          <a:prstGeom prst="line">
            <a:avLst/>
          </a:prstGeom>
          <a:noFill/>
          <a:ln w="6350">
            <a:solidFill>
              <a:srgbClr val="C4C9BE"/>
            </a:solidFill>
            <a:prstDash val="solid"/>
          </a:ln>
        </p:spPr>
      </p:sp>
      <p:sp>
        <p:nvSpPr>
          <p:cNvPr id="12" name="Text 10"/>
          <p:cNvSpPr/>
          <p:nvPr/>
        </p:nvSpPr>
        <p:spPr>
          <a:xfrm>
            <a:off x="685800" y="2569464"/>
            <a:ext cx="822960" cy="384048"/>
          </a:xfrm>
          <a:prstGeom prst="rect">
            <a:avLst/>
          </a:prstGeom>
          <a:noFill/>
          <a:ln/>
        </p:spPr>
        <p:txBody>
          <a:bodyPr wrap="square" lIns="0" tIns="0" rIns="0" bIns="0" rtlCol="0" anchor="ctr"/>
          <a:lstStyle/>
          <a:p>
            <a:pPr indent="0" marL="0">
              <a:buNone/>
            </a:pPr>
            <a:r>
              <a:rPr lang="en-US" sz="1200" dirty="0">
                <a:solidFill>
                  <a:srgbClr val="14191A"/>
                </a:solidFill>
                <a:latin typeface="Consolas" pitchFamily="34" charset="0"/>
                <a:ea typeface="Consolas" pitchFamily="34" charset="-122"/>
                <a:cs typeface="Consolas" pitchFamily="34" charset="-120"/>
              </a:rPr>
              <a:t>09.45</a:t>
            </a:r>
            <a:endParaRPr lang="en-US" sz="1200" dirty="0"/>
          </a:p>
        </p:txBody>
      </p:sp>
      <p:sp>
        <p:nvSpPr>
          <p:cNvPr id="13" name="Text 11"/>
          <p:cNvSpPr/>
          <p:nvPr/>
        </p:nvSpPr>
        <p:spPr>
          <a:xfrm>
            <a:off x="1600200" y="2569464"/>
            <a:ext cx="548640" cy="384048"/>
          </a:xfrm>
          <a:prstGeom prst="rect">
            <a:avLst/>
          </a:prstGeom>
          <a:noFill/>
          <a:ln/>
        </p:spPr>
        <p:txBody>
          <a:bodyPr wrap="square" lIns="0" tIns="0" rIns="0" bIns="0" rtlCol="0" anchor="ctr"/>
          <a:lstStyle/>
          <a:p>
            <a:pPr indent="0" marL="0">
              <a:buNone/>
            </a:pPr>
            <a:r>
              <a:rPr lang="en-US" sz="1200" b="1" dirty="0">
                <a:solidFill>
                  <a:srgbClr val="23349B"/>
                </a:solidFill>
                <a:latin typeface="Consolas" pitchFamily="34" charset="0"/>
                <a:ea typeface="Consolas" pitchFamily="34" charset="-122"/>
                <a:cs typeface="Consolas" pitchFamily="34" charset="-120"/>
              </a:rPr>
              <a:t>M2</a:t>
            </a:r>
            <a:endParaRPr lang="en-US" sz="1200" dirty="0"/>
          </a:p>
        </p:txBody>
      </p:sp>
      <p:sp>
        <p:nvSpPr>
          <p:cNvPr id="14" name="Text 12"/>
          <p:cNvSpPr/>
          <p:nvPr/>
        </p:nvSpPr>
        <p:spPr>
          <a:xfrm>
            <a:off x="2240280" y="2569464"/>
            <a:ext cx="6766560" cy="384048"/>
          </a:xfrm>
          <a:prstGeom prst="rect">
            <a:avLst/>
          </a:prstGeom>
          <a:noFill/>
          <a:ln/>
        </p:spPr>
        <p:txBody>
          <a:bodyPr wrap="square" lIns="0" tIns="0" rIns="0" bIns="0" rtlCol="0" anchor="ctr"/>
          <a:lstStyle/>
          <a:p>
            <a:pPr indent="0" marL="0">
              <a:buNone/>
            </a:pPr>
            <a:r>
              <a:rPr lang="en-US" sz="1500" b="1" dirty="0">
                <a:solidFill>
                  <a:srgbClr val="14191A"/>
                </a:solidFill>
                <a:latin typeface="Segoe UI" pitchFamily="34" charset="0"/>
                <a:ea typeface="Segoe UI" pitchFamily="34" charset="-122"/>
                <a:cs typeface="Segoe UI" pitchFamily="34" charset="-120"/>
              </a:rPr>
              <a:t>The law, in the form it reaches a classroom</a:t>
            </a:r>
            <a:endParaRPr lang="en-US" sz="1500" dirty="0"/>
          </a:p>
        </p:txBody>
      </p:sp>
      <p:sp>
        <p:nvSpPr>
          <p:cNvPr id="15" name="Text 13"/>
          <p:cNvSpPr/>
          <p:nvPr/>
        </p:nvSpPr>
        <p:spPr>
          <a:xfrm>
            <a:off x="9098280" y="2569464"/>
            <a:ext cx="1005840" cy="384048"/>
          </a:xfrm>
          <a:prstGeom prst="rect">
            <a:avLst/>
          </a:prstGeom>
          <a:noFill/>
          <a:ln/>
        </p:spPr>
        <p:txBody>
          <a:bodyPr wrap="square" lIns="0" tIns="0" rIns="0" bIns="0" rtlCol="0" anchor="ctr"/>
          <a:lstStyle/>
          <a:p>
            <a:pPr indent="0" marL="0">
              <a:buNone/>
            </a:pPr>
            <a:r>
              <a:rPr lang="en-US" sz="1100" dirty="0">
                <a:solidFill>
                  <a:srgbClr val="5C6660"/>
                </a:solidFill>
                <a:latin typeface="Consolas" pitchFamily="34" charset="0"/>
                <a:ea typeface="Consolas" pitchFamily="34" charset="-122"/>
                <a:cs typeface="Consolas" pitchFamily="34" charset="-120"/>
              </a:rPr>
              <a:t>40 min</a:t>
            </a:r>
            <a:endParaRPr lang="en-US" sz="1100" dirty="0"/>
          </a:p>
        </p:txBody>
      </p:sp>
      <p:sp>
        <p:nvSpPr>
          <p:cNvPr id="16" name="Text 14"/>
          <p:cNvSpPr/>
          <p:nvPr/>
        </p:nvSpPr>
        <p:spPr>
          <a:xfrm>
            <a:off x="10195560" y="2569464"/>
            <a:ext cx="1371600" cy="384048"/>
          </a:xfrm>
          <a:prstGeom prst="rect">
            <a:avLst/>
          </a:prstGeom>
          <a:noFill/>
          <a:ln/>
        </p:spPr>
        <p:txBody>
          <a:bodyPr wrap="square" lIns="0" tIns="0" rIns="0" bIns="0" rtlCol="0" anchor="ctr"/>
          <a:lstStyle/>
          <a:p>
            <a:pPr indent="0" marL="0">
              <a:buNone/>
            </a:pPr>
            <a:r>
              <a:rPr lang="en-US" sz="1050" dirty="0">
                <a:solidFill>
                  <a:srgbClr val="9BA69E"/>
                </a:solidFill>
                <a:latin typeface="Consolas" pitchFamily="34" charset="0"/>
                <a:ea typeface="Consolas" pitchFamily="34" charset="-122"/>
                <a:cs typeface="Consolas" pitchFamily="34" charset="-120"/>
              </a:rPr>
              <a:t>All staff</a:t>
            </a:r>
            <a:endParaRPr lang="en-US" sz="1050" dirty="0"/>
          </a:p>
        </p:txBody>
      </p:sp>
      <p:sp>
        <p:nvSpPr>
          <p:cNvPr id="17" name="Shape 15"/>
          <p:cNvSpPr/>
          <p:nvPr/>
        </p:nvSpPr>
        <p:spPr>
          <a:xfrm>
            <a:off x="685800" y="2971800"/>
            <a:ext cx="10817352" cy="0"/>
          </a:xfrm>
          <a:prstGeom prst="line">
            <a:avLst/>
          </a:prstGeom>
          <a:noFill/>
          <a:ln w="6350">
            <a:solidFill>
              <a:srgbClr val="C4C9BE"/>
            </a:solidFill>
            <a:prstDash val="solid"/>
          </a:ln>
        </p:spPr>
      </p:sp>
      <p:sp>
        <p:nvSpPr>
          <p:cNvPr id="18" name="Text 16"/>
          <p:cNvSpPr/>
          <p:nvPr/>
        </p:nvSpPr>
        <p:spPr>
          <a:xfrm>
            <a:off x="685800" y="3081528"/>
            <a:ext cx="822960" cy="384048"/>
          </a:xfrm>
          <a:prstGeom prst="rect">
            <a:avLst/>
          </a:prstGeom>
          <a:noFill/>
          <a:ln/>
        </p:spPr>
        <p:txBody>
          <a:bodyPr wrap="square" lIns="0" tIns="0" rIns="0" bIns="0" rtlCol="0" anchor="ctr"/>
          <a:lstStyle/>
          <a:p>
            <a:pPr indent="0" marL="0">
              <a:buNone/>
            </a:pPr>
            <a:r>
              <a:rPr lang="en-US" sz="1200" dirty="0">
                <a:solidFill>
                  <a:srgbClr val="9BA69E"/>
                </a:solidFill>
                <a:latin typeface="Consolas" pitchFamily="34" charset="0"/>
                <a:ea typeface="Consolas" pitchFamily="34" charset="-122"/>
                <a:cs typeface="Consolas" pitchFamily="34" charset="-120"/>
              </a:rPr>
              <a:t>10.25</a:t>
            </a:r>
            <a:endParaRPr lang="en-US" sz="1200" dirty="0"/>
          </a:p>
        </p:txBody>
      </p:sp>
      <p:sp>
        <p:nvSpPr>
          <p:cNvPr id="19" name="Text 17"/>
          <p:cNvSpPr/>
          <p:nvPr/>
        </p:nvSpPr>
        <p:spPr>
          <a:xfrm>
            <a:off x="1600200" y="3081528"/>
            <a:ext cx="548640" cy="384048"/>
          </a:xfrm>
          <a:prstGeom prst="rect">
            <a:avLst/>
          </a:prstGeom>
          <a:noFill/>
          <a:ln/>
        </p:spPr>
        <p:txBody>
          <a:bodyPr wrap="square" lIns="0" tIns="0" rIns="0" bIns="0" rtlCol="0" anchor="ctr"/>
          <a:lstStyle/>
          <a:p>
            <a:pPr indent="0" marL="0">
              <a:buNone/>
            </a:pPr>
            <a:endParaRPr lang="en-US" sz="1200" dirty="0"/>
          </a:p>
        </p:txBody>
      </p:sp>
      <p:sp>
        <p:nvSpPr>
          <p:cNvPr id="20" name="Text 18"/>
          <p:cNvSpPr/>
          <p:nvPr/>
        </p:nvSpPr>
        <p:spPr>
          <a:xfrm>
            <a:off x="2240280" y="3081528"/>
            <a:ext cx="6766560" cy="384048"/>
          </a:xfrm>
          <a:prstGeom prst="rect">
            <a:avLst/>
          </a:prstGeom>
          <a:noFill/>
          <a:ln/>
        </p:spPr>
        <p:txBody>
          <a:bodyPr wrap="square" lIns="0" tIns="0" rIns="0" bIns="0" rtlCol="0" anchor="ctr"/>
          <a:lstStyle/>
          <a:p>
            <a:pPr indent="0" marL="0">
              <a:buNone/>
            </a:pPr>
            <a:r>
              <a:rPr lang="en-US" sz="1500" dirty="0">
                <a:solidFill>
                  <a:srgbClr val="9BA69E"/>
                </a:solidFill>
                <a:latin typeface="Segoe UI" pitchFamily="34" charset="0"/>
                <a:ea typeface="Segoe UI" pitchFamily="34" charset="-122"/>
                <a:cs typeface="Segoe UI" pitchFamily="34" charset="-120"/>
              </a:rPr>
              <a:t>Break</a:t>
            </a:r>
            <a:endParaRPr lang="en-US" sz="1500" dirty="0"/>
          </a:p>
        </p:txBody>
      </p:sp>
      <p:sp>
        <p:nvSpPr>
          <p:cNvPr id="21" name="Text 19"/>
          <p:cNvSpPr/>
          <p:nvPr/>
        </p:nvSpPr>
        <p:spPr>
          <a:xfrm>
            <a:off x="9098280" y="3081528"/>
            <a:ext cx="1005840" cy="384048"/>
          </a:xfrm>
          <a:prstGeom prst="rect">
            <a:avLst/>
          </a:prstGeom>
          <a:noFill/>
          <a:ln/>
        </p:spPr>
        <p:txBody>
          <a:bodyPr wrap="square" lIns="0" tIns="0" rIns="0" bIns="0" rtlCol="0" anchor="ctr"/>
          <a:lstStyle/>
          <a:p>
            <a:pPr indent="0" marL="0">
              <a:buNone/>
            </a:pPr>
            <a:r>
              <a:rPr lang="en-US" sz="1100" dirty="0">
                <a:solidFill>
                  <a:srgbClr val="5C6660"/>
                </a:solidFill>
                <a:latin typeface="Consolas" pitchFamily="34" charset="0"/>
                <a:ea typeface="Consolas" pitchFamily="34" charset="-122"/>
                <a:cs typeface="Consolas" pitchFamily="34" charset="-120"/>
              </a:rPr>
              <a:t>20 min</a:t>
            </a:r>
            <a:endParaRPr lang="en-US" sz="1100" dirty="0"/>
          </a:p>
        </p:txBody>
      </p:sp>
      <p:sp>
        <p:nvSpPr>
          <p:cNvPr id="22" name="Text 20"/>
          <p:cNvSpPr/>
          <p:nvPr/>
        </p:nvSpPr>
        <p:spPr>
          <a:xfrm>
            <a:off x="10195560" y="3081528"/>
            <a:ext cx="1371600" cy="384048"/>
          </a:xfrm>
          <a:prstGeom prst="rect">
            <a:avLst/>
          </a:prstGeom>
          <a:noFill/>
          <a:ln/>
        </p:spPr>
        <p:txBody>
          <a:bodyPr wrap="square" lIns="0" tIns="0" rIns="0" bIns="0" rtlCol="0" anchor="ctr"/>
          <a:lstStyle/>
          <a:p>
            <a:pPr indent="0" marL="0">
              <a:buNone/>
            </a:pPr>
            <a:endParaRPr lang="en-US" sz="1050" dirty="0"/>
          </a:p>
        </p:txBody>
      </p:sp>
      <p:sp>
        <p:nvSpPr>
          <p:cNvPr id="23" name="Shape 21"/>
          <p:cNvSpPr/>
          <p:nvPr/>
        </p:nvSpPr>
        <p:spPr>
          <a:xfrm>
            <a:off x="685800" y="3483864"/>
            <a:ext cx="10817352" cy="0"/>
          </a:xfrm>
          <a:prstGeom prst="line">
            <a:avLst/>
          </a:prstGeom>
          <a:noFill/>
          <a:ln w="6350">
            <a:solidFill>
              <a:srgbClr val="C4C9BE"/>
            </a:solidFill>
            <a:prstDash val="solid"/>
          </a:ln>
        </p:spPr>
      </p:sp>
      <p:sp>
        <p:nvSpPr>
          <p:cNvPr id="24" name="Text 22"/>
          <p:cNvSpPr/>
          <p:nvPr/>
        </p:nvSpPr>
        <p:spPr>
          <a:xfrm>
            <a:off x="685800" y="3593592"/>
            <a:ext cx="822960" cy="384048"/>
          </a:xfrm>
          <a:prstGeom prst="rect">
            <a:avLst/>
          </a:prstGeom>
          <a:noFill/>
          <a:ln/>
        </p:spPr>
        <p:txBody>
          <a:bodyPr wrap="square" lIns="0" tIns="0" rIns="0" bIns="0" rtlCol="0" anchor="ctr"/>
          <a:lstStyle/>
          <a:p>
            <a:pPr indent="0" marL="0">
              <a:buNone/>
            </a:pPr>
            <a:r>
              <a:rPr lang="en-US" sz="1200" dirty="0">
                <a:solidFill>
                  <a:srgbClr val="14191A"/>
                </a:solidFill>
                <a:latin typeface="Consolas" pitchFamily="34" charset="0"/>
                <a:ea typeface="Consolas" pitchFamily="34" charset="-122"/>
                <a:cs typeface="Consolas" pitchFamily="34" charset="-120"/>
              </a:rPr>
              <a:t>10.45</a:t>
            </a:r>
            <a:endParaRPr lang="en-US" sz="1200" dirty="0"/>
          </a:p>
        </p:txBody>
      </p:sp>
      <p:sp>
        <p:nvSpPr>
          <p:cNvPr id="25" name="Text 23"/>
          <p:cNvSpPr/>
          <p:nvPr/>
        </p:nvSpPr>
        <p:spPr>
          <a:xfrm>
            <a:off x="1600200" y="3593592"/>
            <a:ext cx="548640" cy="384048"/>
          </a:xfrm>
          <a:prstGeom prst="rect">
            <a:avLst/>
          </a:prstGeom>
          <a:noFill/>
          <a:ln/>
        </p:spPr>
        <p:txBody>
          <a:bodyPr wrap="square" lIns="0" tIns="0" rIns="0" bIns="0" rtlCol="0" anchor="ctr"/>
          <a:lstStyle/>
          <a:p>
            <a:pPr indent="0" marL="0">
              <a:buNone/>
            </a:pPr>
            <a:r>
              <a:rPr lang="en-US" sz="1200" b="1" dirty="0">
                <a:solidFill>
                  <a:srgbClr val="23349B"/>
                </a:solidFill>
                <a:latin typeface="Consolas" pitchFamily="34" charset="0"/>
                <a:ea typeface="Consolas" pitchFamily="34" charset="-122"/>
                <a:cs typeface="Consolas" pitchFamily="34" charset="-120"/>
              </a:rPr>
              <a:t>M3</a:t>
            </a:r>
            <a:endParaRPr lang="en-US" sz="1200" dirty="0"/>
          </a:p>
        </p:txBody>
      </p:sp>
      <p:sp>
        <p:nvSpPr>
          <p:cNvPr id="26" name="Text 24"/>
          <p:cNvSpPr/>
          <p:nvPr/>
        </p:nvSpPr>
        <p:spPr>
          <a:xfrm>
            <a:off x="2240280" y="3593592"/>
            <a:ext cx="6766560" cy="384048"/>
          </a:xfrm>
          <a:prstGeom prst="rect">
            <a:avLst/>
          </a:prstGeom>
          <a:noFill/>
          <a:ln/>
        </p:spPr>
        <p:txBody>
          <a:bodyPr wrap="square" lIns="0" tIns="0" rIns="0" bIns="0" rtlCol="0" anchor="ctr"/>
          <a:lstStyle/>
          <a:p>
            <a:pPr indent="0" marL="0">
              <a:buNone/>
            </a:pPr>
            <a:r>
              <a:rPr lang="en-US" sz="1500" b="1" dirty="0">
                <a:solidFill>
                  <a:srgbClr val="14191A"/>
                </a:solidFill>
                <a:latin typeface="Segoe UI" pitchFamily="34" charset="0"/>
                <a:ea typeface="Segoe UI" pitchFamily="34" charset="-122"/>
                <a:cs typeface="Segoe UI" pitchFamily="34" charset="-120"/>
              </a:rPr>
              <a:t>Teaching track — using AI without eroding the work</a:t>
            </a:r>
            <a:endParaRPr lang="en-US" sz="1500" dirty="0"/>
          </a:p>
        </p:txBody>
      </p:sp>
      <p:sp>
        <p:nvSpPr>
          <p:cNvPr id="27" name="Text 25"/>
          <p:cNvSpPr/>
          <p:nvPr/>
        </p:nvSpPr>
        <p:spPr>
          <a:xfrm>
            <a:off x="9098280" y="3593592"/>
            <a:ext cx="1005840" cy="384048"/>
          </a:xfrm>
          <a:prstGeom prst="rect">
            <a:avLst/>
          </a:prstGeom>
          <a:noFill/>
          <a:ln/>
        </p:spPr>
        <p:txBody>
          <a:bodyPr wrap="square" lIns="0" tIns="0" rIns="0" bIns="0" rtlCol="0" anchor="ctr"/>
          <a:lstStyle/>
          <a:p>
            <a:pPr indent="0" marL="0">
              <a:buNone/>
            </a:pPr>
            <a:r>
              <a:rPr lang="en-US" sz="1100" dirty="0">
                <a:solidFill>
                  <a:srgbClr val="5C6660"/>
                </a:solidFill>
                <a:latin typeface="Consolas" pitchFamily="34" charset="0"/>
                <a:ea typeface="Consolas" pitchFamily="34" charset="-122"/>
                <a:cs typeface="Consolas" pitchFamily="34" charset="-120"/>
              </a:rPr>
              <a:t>60 min</a:t>
            </a:r>
            <a:endParaRPr lang="en-US" sz="1100" dirty="0"/>
          </a:p>
        </p:txBody>
      </p:sp>
      <p:sp>
        <p:nvSpPr>
          <p:cNvPr id="28" name="Text 26"/>
          <p:cNvSpPr/>
          <p:nvPr/>
        </p:nvSpPr>
        <p:spPr>
          <a:xfrm>
            <a:off x="10195560" y="3593592"/>
            <a:ext cx="1371600" cy="384048"/>
          </a:xfrm>
          <a:prstGeom prst="rect">
            <a:avLst/>
          </a:prstGeom>
          <a:noFill/>
          <a:ln/>
        </p:spPr>
        <p:txBody>
          <a:bodyPr wrap="square" lIns="0" tIns="0" rIns="0" bIns="0" rtlCol="0" anchor="ctr"/>
          <a:lstStyle/>
          <a:p>
            <a:pPr indent="0" marL="0">
              <a:buNone/>
            </a:pPr>
            <a:r>
              <a:rPr lang="en-US" sz="1050" dirty="0">
                <a:solidFill>
                  <a:srgbClr val="9BA69E"/>
                </a:solidFill>
                <a:latin typeface="Consolas" pitchFamily="34" charset="0"/>
                <a:ea typeface="Consolas" pitchFamily="34" charset="-122"/>
                <a:cs typeface="Consolas" pitchFamily="34" charset="-120"/>
              </a:rPr>
              <a:t>Teaching</a:t>
            </a:r>
            <a:endParaRPr lang="en-US" sz="1050" dirty="0"/>
          </a:p>
        </p:txBody>
      </p:sp>
      <p:sp>
        <p:nvSpPr>
          <p:cNvPr id="29" name="Shape 27"/>
          <p:cNvSpPr/>
          <p:nvPr/>
        </p:nvSpPr>
        <p:spPr>
          <a:xfrm>
            <a:off x="685800" y="3995928"/>
            <a:ext cx="10817352" cy="0"/>
          </a:xfrm>
          <a:prstGeom prst="line">
            <a:avLst/>
          </a:prstGeom>
          <a:noFill/>
          <a:ln w="6350">
            <a:solidFill>
              <a:srgbClr val="C4C9BE"/>
            </a:solidFill>
            <a:prstDash val="solid"/>
          </a:ln>
        </p:spPr>
      </p:sp>
      <p:sp>
        <p:nvSpPr>
          <p:cNvPr id="30" name="Text 28"/>
          <p:cNvSpPr/>
          <p:nvPr/>
        </p:nvSpPr>
        <p:spPr>
          <a:xfrm>
            <a:off x="685800" y="4105656"/>
            <a:ext cx="822960" cy="384048"/>
          </a:xfrm>
          <a:prstGeom prst="rect">
            <a:avLst/>
          </a:prstGeom>
          <a:noFill/>
          <a:ln/>
        </p:spPr>
        <p:txBody>
          <a:bodyPr wrap="square" lIns="0" tIns="0" rIns="0" bIns="0" rtlCol="0" anchor="ctr"/>
          <a:lstStyle/>
          <a:p>
            <a:pPr indent="0" marL="0">
              <a:buNone/>
            </a:pPr>
            <a:r>
              <a:rPr lang="en-US" sz="1200" dirty="0">
                <a:solidFill>
                  <a:srgbClr val="14191A"/>
                </a:solidFill>
                <a:latin typeface="Consolas" pitchFamily="34" charset="0"/>
                <a:ea typeface="Consolas" pitchFamily="34" charset="-122"/>
                <a:cs typeface="Consolas" pitchFamily="34" charset="-120"/>
              </a:rPr>
              <a:t>10.45</a:t>
            </a:r>
            <a:endParaRPr lang="en-US" sz="1200" dirty="0"/>
          </a:p>
        </p:txBody>
      </p:sp>
      <p:sp>
        <p:nvSpPr>
          <p:cNvPr id="31" name="Text 29"/>
          <p:cNvSpPr/>
          <p:nvPr/>
        </p:nvSpPr>
        <p:spPr>
          <a:xfrm>
            <a:off x="1600200" y="4105656"/>
            <a:ext cx="548640" cy="384048"/>
          </a:xfrm>
          <a:prstGeom prst="rect">
            <a:avLst/>
          </a:prstGeom>
          <a:noFill/>
          <a:ln/>
        </p:spPr>
        <p:txBody>
          <a:bodyPr wrap="square" lIns="0" tIns="0" rIns="0" bIns="0" rtlCol="0" anchor="ctr"/>
          <a:lstStyle/>
          <a:p>
            <a:pPr indent="0" marL="0">
              <a:buNone/>
            </a:pPr>
            <a:r>
              <a:rPr lang="en-US" sz="1200" b="1" dirty="0">
                <a:solidFill>
                  <a:srgbClr val="9C5C05"/>
                </a:solidFill>
                <a:latin typeface="Consolas" pitchFamily="34" charset="0"/>
                <a:ea typeface="Consolas" pitchFamily="34" charset="-122"/>
                <a:cs typeface="Consolas" pitchFamily="34" charset="-120"/>
              </a:rPr>
              <a:t>M4</a:t>
            </a:r>
            <a:endParaRPr lang="en-US" sz="1200" dirty="0"/>
          </a:p>
        </p:txBody>
      </p:sp>
      <p:sp>
        <p:nvSpPr>
          <p:cNvPr id="32" name="Text 30"/>
          <p:cNvSpPr/>
          <p:nvPr/>
        </p:nvSpPr>
        <p:spPr>
          <a:xfrm>
            <a:off x="2240280" y="4105656"/>
            <a:ext cx="6766560" cy="384048"/>
          </a:xfrm>
          <a:prstGeom prst="rect">
            <a:avLst/>
          </a:prstGeom>
          <a:noFill/>
          <a:ln/>
        </p:spPr>
        <p:txBody>
          <a:bodyPr wrap="square" lIns="0" tIns="0" rIns="0" bIns="0" rtlCol="0" anchor="ctr"/>
          <a:lstStyle/>
          <a:p>
            <a:pPr indent="0" marL="0">
              <a:buNone/>
            </a:pPr>
            <a:r>
              <a:rPr lang="en-US" sz="1500" b="1" dirty="0">
                <a:solidFill>
                  <a:srgbClr val="14191A"/>
                </a:solidFill>
                <a:latin typeface="Segoe UI" pitchFamily="34" charset="0"/>
                <a:ea typeface="Segoe UI" pitchFamily="34" charset="-122"/>
                <a:cs typeface="Segoe UI" pitchFamily="34" charset="-120"/>
              </a:rPr>
              <a:t>Operations track — data, procurement, disclosure</a:t>
            </a:r>
            <a:endParaRPr lang="en-US" sz="1500" dirty="0"/>
          </a:p>
        </p:txBody>
      </p:sp>
      <p:sp>
        <p:nvSpPr>
          <p:cNvPr id="33" name="Text 31"/>
          <p:cNvSpPr/>
          <p:nvPr/>
        </p:nvSpPr>
        <p:spPr>
          <a:xfrm>
            <a:off x="9098280" y="4105656"/>
            <a:ext cx="1005840" cy="384048"/>
          </a:xfrm>
          <a:prstGeom prst="rect">
            <a:avLst/>
          </a:prstGeom>
          <a:noFill/>
          <a:ln/>
        </p:spPr>
        <p:txBody>
          <a:bodyPr wrap="square" lIns="0" tIns="0" rIns="0" bIns="0" rtlCol="0" anchor="ctr"/>
          <a:lstStyle/>
          <a:p>
            <a:pPr indent="0" marL="0">
              <a:buNone/>
            </a:pPr>
            <a:r>
              <a:rPr lang="en-US" sz="1100" dirty="0">
                <a:solidFill>
                  <a:srgbClr val="5C6660"/>
                </a:solidFill>
                <a:latin typeface="Consolas" pitchFamily="34" charset="0"/>
                <a:ea typeface="Consolas" pitchFamily="34" charset="-122"/>
                <a:cs typeface="Consolas" pitchFamily="34" charset="-120"/>
              </a:rPr>
              <a:t>60 min</a:t>
            </a:r>
            <a:endParaRPr lang="en-US" sz="1100" dirty="0"/>
          </a:p>
        </p:txBody>
      </p:sp>
      <p:sp>
        <p:nvSpPr>
          <p:cNvPr id="34" name="Text 32"/>
          <p:cNvSpPr/>
          <p:nvPr/>
        </p:nvSpPr>
        <p:spPr>
          <a:xfrm>
            <a:off x="10195560" y="4105656"/>
            <a:ext cx="1371600" cy="384048"/>
          </a:xfrm>
          <a:prstGeom prst="rect">
            <a:avLst/>
          </a:prstGeom>
          <a:noFill/>
          <a:ln/>
        </p:spPr>
        <p:txBody>
          <a:bodyPr wrap="square" lIns="0" tIns="0" rIns="0" bIns="0" rtlCol="0" anchor="ctr"/>
          <a:lstStyle/>
          <a:p>
            <a:pPr indent="0" marL="0">
              <a:buNone/>
            </a:pPr>
            <a:r>
              <a:rPr lang="en-US" sz="1050" dirty="0">
                <a:solidFill>
                  <a:srgbClr val="9BA69E"/>
                </a:solidFill>
                <a:latin typeface="Consolas" pitchFamily="34" charset="0"/>
                <a:ea typeface="Consolas" pitchFamily="34" charset="-122"/>
                <a:cs typeface="Consolas" pitchFamily="34" charset="-120"/>
              </a:rPr>
              <a:t>Ops / SLT</a:t>
            </a:r>
            <a:endParaRPr lang="en-US" sz="1050" dirty="0"/>
          </a:p>
        </p:txBody>
      </p:sp>
      <p:sp>
        <p:nvSpPr>
          <p:cNvPr id="35" name="Shape 33"/>
          <p:cNvSpPr/>
          <p:nvPr/>
        </p:nvSpPr>
        <p:spPr>
          <a:xfrm>
            <a:off x="685800" y="4507992"/>
            <a:ext cx="10817352" cy="0"/>
          </a:xfrm>
          <a:prstGeom prst="line">
            <a:avLst/>
          </a:prstGeom>
          <a:noFill/>
          <a:ln w="6350">
            <a:solidFill>
              <a:srgbClr val="C4C9BE"/>
            </a:solidFill>
            <a:prstDash val="solid"/>
          </a:ln>
        </p:spPr>
      </p:sp>
      <p:sp>
        <p:nvSpPr>
          <p:cNvPr id="36" name="Text 34"/>
          <p:cNvSpPr/>
          <p:nvPr/>
        </p:nvSpPr>
        <p:spPr>
          <a:xfrm>
            <a:off x="685800" y="4617720"/>
            <a:ext cx="822960" cy="384048"/>
          </a:xfrm>
          <a:prstGeom prst="rect">
            <a:avLst/>
          </a:prstGeom>
          <a:noFill/>
          <a:ln/>
        </p:spPr>
        <p:txBody>
          <a:bodyPr wrap="square" lIns="0" tIns="0" rIns="0" bIns="0" rtlCol="0" anchor="ctr"/>
          <a:lstStyle/>
          <a:p>
            <a:pPr indent="0" marL="0">
              <a:buNone/>
            </a:pPr>
            <a:r>
              <a:rPr lang="en-US" sz="1200" dirty="0">
                <a:solidFill>
                  <a:srgbClr val="14191A"/>
                </a:solidFill>
                <a:latin typeface="Consolas" pitchFamily="34" charset="0"/>
                <a:ea typeface="Consolas" pitchFamily="34" charset="-122"/>
                <a:cs typeface="Consolas" pitchFamily="34" charset="-120"/>
              </a:rPr>
              <a:t>11.45</a:t>
            </a:r>
            <a:endParaRPr lang="en-US" sz="1200" dirty="0"/>
          </a:p>
        </p:txBody>
      </p:sp>
      <p:sp>
        <p:nvSpPr>
          <p:cNvPr id="37" name="Text 35"/>
          <p:cNvSpPr/>
          <p:nvPr/>
        </p:nvSpPr>
        <p:spPr>
          <a:xfrm>
            <a:off x="1600200" y="4617720"/>
            <a:ext cx="548640" cy="384048"/>
          </a:xfrm>
          <a:prstGeom prst="rect">
            <a:avLst/>
          </a:prstGeom>
          <a:noFill/>
          <a:ln/>
        </p:spPr>
        <p:txBody>
          <a:bodyPr wrap="square" lIns="0" tIns="0" rIns="0" bIns="0" rtlCol="0" anchor="ctr"/>
          <a:lstStyle/>
          <a:p>
            <a:pPr indent="0" marL="0">
              <a:buNone/>
            </a:pPr>
            <a:r>
              <a:rPr lang="en-US" sz="1200" b="1" dirty="0">
                <a:solidFill>
                  <a:srgbClr val="23349B"/>
                </a:solidFill>
                <a:latin typeface="Consolas" pitchFamily="34" charset="0"/>
                <a:ea typeface="Consolas" pitchFamily="34" charset="-122"/>
                <a:cs typeface="Consolas" pitchFamily="34" charset="-120"/>
              </a:rPr>
              <a:t>M5</a:t>
            </a:r>
            <a:endParaRPr lang="en-US" sz="1200" dirty="0"/>
          </a:p>
        </p:txBody>
      </p:sp>
      <p:sp>
        <p:nvSpPr>
          <p:cNvPr id="38" name="Text 36"/>
          <p:cNvSpPr/>
          <p:nvPr/>
        </p:nvSpPr>
        <p:spPr>
          <a:xfrm>
            <a:off x="2240280" y="4617720"/>
            <a:ext cx="6766560" cy="384048"/>
          </a:xfrm>
          <a:prstGeom prst="rect">
            <a:avLst/>
          </a:prstGeom>
          <a:noFill/>
          <a:ln/>
        </p:spPr>
        <p:txBody>
          <a:bodyPr wrap="square" lIns="0" tIns="0" rIns="0" bIns="0" rtlCol="0" anchor="ctr"/>
          <a:lstStyle/>
          <a:p>
            <a:pPr indent="0" marL="0">
              <a:buNone/>
            </a:pPr>
            <a:r>
              <a:rPr lang="en-US" sz="1500" b="1" dirty="0">
                <a:solidFill>
                  <a:srgbClr val="14191A"/>
                </a:solidFill>
                <a:latin typeface="Segoe UI" pitchFamily="34" charset="0"/>
                <a:ea typeface="Segoe UI" pitchFamily="34" charset="-122"/>
                <a:cs typeface="Segoe UI" pitchFamily="34" charset="-120"/>
              </a:rPr>
              <a:t>Safeguarding, bias and the harder conversations</a:t>
            </a:r>
            <a:endParaRPr lang="en-US" sz="1500" dirty="0"/>
          </a:p>
        </p:txBody>
      </p:sp>
      <p:sp>
        <p:nvSpPr>
          <p:cNvPr id="39" name="Text 37"/>
          <p:cNvSpPr/>
          <p:nvPr/>
        </p:nvSpPr>
        <p:spPr>
          <a:xfrm>
            <a:off x="9098280" y="4617720"/>
            <a:ext cx="1005840" cy="384048"/>
          </a:xfrm>
          <a:prstGeom prst="rect">
            <a:avLst/>
          </a:prstGeom>
          <a:noFill/>
          <a:ln/>
        </p:spPr>
        <p:txBody>
          <a:bodyPr wrap="square" lIns="0" tIns="0" rIns="0" bIns="0" rtlCol="0" anchor="ctr"/>
          <a:lstStyle/>
          <a:p>
            <a:pPr indent="0" marL="0">
              <a:buNone/>
            </a:pPr>
            <a:r>
              <a:rPr lang="en-US" sz="1100" dirty="0">
                <a:solidFill>
                  <a:srgbClr val="5C6660"/>
                </a:solidFill>
                <a:latin typeface="Consolas" pitchFamily="34" charset="0"/>
                <a:ea typeface="Consolas" pitchFamily="34" charset="-122"/>
                <a:cs typeface="Consolas" pitchFamily="34" charset="-120"/>
              </a:rPr>
              <a:t>50 min</a:t>
            </a:r>
            <a:endParaRPr lang="en-US" sz="1100" dirty="0"/>
          </a:p>
        </p:txBody>
      </p:sp>
      <p:sp>
        <p:nvSpPr>
          <p:cNvPr id="40" name="Text 38"/>
          <p:cNvSpPr/>
          <p:nvPr/>
        </p:nvSpPr>
        <p:spPr>
          <a:xfrm>
            <a:off x="10195560" y="4617720"/>
            <a:ext cx="1371600" cy="384048"/>
          </a:xfrm>
          <a:prstGeom prst="rect">
            <a:avLst/>
          </a:prstGeom>
          <a:noFill/>
          <a:ln/>
        </p:spPr>
        <p:txBody>
          <a:bodyPr wrap="square" lIns="0" tIns="0" rIns="0" bIns="0" rtlCol="0" anchor="ctr"/>
          <a:lstStyle/>
          <a:p>
            <a:pPr indent="0" marL="0">
              <a:buNone/>
            </a:pPr>
            <a:r>
              <a:rPr lang="en-US" sz="1050" dirty="0">
                <a:solidFill>
                  <a:srgbClr val="9BA69E"/>
                </a:solidFill>
                <a:latin typeface="Consolas" pitchFamily="34" charset="0"/>
                <a:ea typeface="Consolas" pitchFamily="34" charset="-122"/>
                <a:cs typeface="Consolas" pitchFamily="34" charset="-120"/>
              </a:rPr>
              <a:t>All staff</a:t>
            </a:r>
            <a:endParaRPr lang="en-US" sz="1050" dirty="0"/>
          </a:p>
        </p:txBody>
      </p:sp>
      <p:sp>
        <p:nvSpPr>
          <p:cNvPr id="41" name="Shape 39"/>
          <p:cNvSpPr/>
          <p:nvPr/>
        </p:nvSpPr>
        <p:spPr>
          <a:xfrm>
            <a:off x="685800" y="5020056"/>
            <a:ext cx="10817352" cy="0"/>
          </a:xfrm>
          <a:prstGeom prst="line">
            <a:avLst/>
          </a:prstGeom>
          <a:noFill/>
          <a:ln w="6350">
            <a:solidFill>
              <a:srgbClr val="C4C9BE"/>
            </a:solidFill>
            <a:prstDash val="solid"/>
          </a:ln>
        </p:spPr>
      </p:sp>
      <p:sp>
        <p:nvSpPr>
          <p:cNvPr id="42" name="Text 40"/>
          <p:cNvSpPr/>
          <p:nvPr/>
        </p:nvSpPr>
        <p:spPr>
          <a:xfrm>
            <a:off x="685800" y="5129784"/>
            <a:ext cx="822960" cy="384048"/>
          </a:xfrm>
          <a:prstGeom prst="rect">
            <a:avLst/>
          </a:prstGeom>
          <a:noFill/>
          <a:ln/>
        </p:spPr>
        <p:txBody>
          <a:bodyPr wrap="square" lIns="0" tIns="0" rIns="0" bIns="0" rtlCol="0" anchor="ctr"/>
          <a:lstStyle/>
          <a:p>
            <a:pPr indent="0" marL="0">
              <a:buNone/>
            </a:pPr>
            <a:r>
              <a:rPr lang="en-US" sz="1200" dirty="0">
                <a:solidFill>
                  <a:srgbClr val="14191A"/>
                </a:solidFill>
                <a:latin typeface="Consolas" pitchFamily="34" charset="0"/>
                <a:ea typeface="Consolas" pitchFamily="34" charset="-122"/>
                <a:cs typeface="Consolas" pitchFamily="34" charset="-120"/>
              </a:rPr>
              <a:t>12.35</a:t>
            </a:r>
            <a:endParaRPr lang="en-US" sz="1200" dirty="0"/>
          </a:p>
        </p:txBody>
      </p:sp>
      <p:sp>
        <p:nvSpPr>
          <p:cNvPr id="43" name="Text 41"/>
          <p:cNvSpPr/>
          <p:nvPr/>
        </p:nvSpPr>
        <p:spPr>
          <a:xfrm>
            <a:off x="1600200" y="5129784"/>
            <a:ext cx="548640" cy="384048"/>
          </a:xfrm>
          <a:prstGeom prst="rect">
            <a:avLst/>
          </a:prstGeom>
          <a:noFill/>
          <a:ln/>
        </p:spPr>
        <p:txBody>
          <a:bodyPr wrap="square" lIns="0" tIns="0" rIns="0" bIns="0" rtlCol="0" anchor="ctr"/>
          <a:lstStyle/>
          <a:p>
            <a:pPr indent="0" marL="0">
              <a:buNone/>
            </a:pPr>
            <a:r>
              <a:rPr lang="en-US" sz="1200" b="1" dirty="0">
                <a:solidFill>
                  <a:srgbClr val="23349B"/>
                </a:solidFill>
                <a:latin typeface="Consolas" pitchFamily="34" charset="0"/>
                <a:ea typeface="Consolas" pitchFamily="34" charset="-122"/>
                <a:cs typeface="Consolas" pitchFamily="34" charset="-120"/>
              </a:rPr>
              <a:t>M6</a:t>
            </a:r>
            <a:endParaRPr lang="en-US" sz="1200" dirty="0"/>
          </a:p>
        </p:txBody>
      </p:sp>
      <p:sp>
        <p:nvSpPr>
          <p:cNvPr id="44" name="Text 42"/>
          <p:cNvSpPr/>
          <p:nvPr/>
        </p:nvSpPr>
        <p:spPr>
          <a:xfrm>
            <a:off x="2240280" y="5129784"/>
            <a:ext cx="6766560" cy="384048"/>
          </a:xfrm>
          <a:prstGeom prst="rect">
            <a:avLst/>
          </a:prstGeom>
          <a:noFill/>
          <a:ln/>
        </p:spPr>
        <p:txBody>
          <a:bodyPr wrap="square" lIns="0" tIns="0" rIns="0" bIns="0" rtlCol="0" anchor="ctr"/>
          <a:lstStyle/>
          <a:p>
            <a:pPr indent="0" marL="0">
              <a:buNone/>
            </a:pPr>
            <a:r>
              <a:rPr lang="en-US" sz="1500" b="1" dirty="0">
                <a:solidFill>
                  <a:srgbClr val="14191A"/>
                </a:solidFill>
                <a:latin typeface="Segoe UI" pitchFamily="34" charset="0"/>
                <a:ea typeface="Segoe UI" pitchFamily="34" charset="-122"/>
                <a:cs typeface="Segoe UI" pitchFamily="34" charset="-120"/>
              </a:rPr>
              <a:t>Your commitments, on the record</a:t>
            </a:r>
            <a:endParaRPr lang="en-US" sz="1500" dirty="0"/>
          </a:p>
        </p:txBody>
      </p:sp>
      <p:sp>
        <p:nvSpPr>
          <p:cNvPr id="45" name="Text 43"/>
          <p:cNvSpPr/>
          <p:nvPr/>
        </p:nvSpPr>
        <p:spPr>
          <a:xfrm>
            <a:off x="9098280" y="5129784"/>
            <a:ext cx="1005840" cy="384048"/>
          </a:xfrm>
          <a:prstGeom prst="rect">
            <a:avLst/>
          </a:prstGeom>
          <a:noFill/>
          <a:ln/>
        </p:spPr>
        <p:txBody>
          <a:bodyPr wrap="square" lIns="0" tIns="0" rIns="0" bIns="0" rtlCol="0" anchor="ctr"/>
          <a:lstStyle/>
          <a:p>
            <a:pPr indent="0" marL="0">
              <a:buNone/>
            </a:pPr>
            <a:r>
              <a:rPr lang="en-US" sz="1100" dirty="0">
                <a:solidFill>
                  <a:srgbClr val="5C6660"/>
                </a:solidFill>
                <a:latin typeface="Consolas" pitchFamily="34" charset="0"/>
                <a:ea typeface="Consolas" pitchFamily="34" charset="-122"/>
                <a:cs typeface="Consolas" pitchFamily="34" charset="-120"/>
              </a:rPr>
              <a:t>30 min</a:t>
            </a:r>
            <a:endParaRPr lang="en-US" sz="1100" dirty="0"/>
          </a:p>
        </p:txBody>
      </p:sp>
      <p:sp>
        <p:nvSpPr>
          <p:cNvPr id="46" name="Text 44"/>
          <p:cNvSpPr/>
          <p:nvPr/>
        </p:nvSpPr>
        <p:spPr>
          <a:xfrm>
            <a:off x="10195560" y="5129784"/>
            <a:ext cx="1371600" cy="384048"/>
          </a:xfrm>
          <a:prstGeom prst="rect">
            <a:avLst/>
          </a:prstGeom>
          <a:noFill/>
          <a:ln/>
        </p:spPr>
        <p:txBody>
          <a:bodyPr wrap="square" lIns="0" tIns="0" rIns="0" bIns="0" rtlCol="0" anchor="ctr"/>
          <a:lstStyle/>
          <a:p>
            <a:pPr indent="0" marL="0">
              <a:buNone/>
            </a:pPr>
            <a:r>
              <a:rPr lang="en-US" sz="1050" dirty="0">
                <a:solidFill>
                  <a:srgbClr val="9BA69E"/>
                </a:solidFill>
                <a:latin typeface="Consolas" pitchFamily="34" charset="0"/>
                <a:ea typeface="Consolas" pitchFamily="34" charset="-122"/>
                <a:cs typeface="Consolas" pitchFamily="34" charset="-120"/>
              </a:rPr>
              <a:t>All staff</a:t>
            </a:r>
            <a:endParaRPr lang="en-US" sz="1050" dirty="0"/>
          </a:p>
        </p:txBody>
      </p:sp>
      <p:sp>
        <p:nvSpPr>
          <p:cNvPr id="47" name="Shape 45"/>
          <p:cNvSpPr/>
          <p:nvPr/>
        </p:nvSpPr>
        <p:spPr>
          <a:xfrm>
            <a:off x="685800" y="5532120"/>
            <a:ext cx="10817352" cy="0"/>
          </a:xfrm>
          <a:prstGeom prst="line">
            <a:avLst/>
          </a:prstGeom>
          <a:noFill/>
          <a:ln w="6350">
            <a:solidFill>
              <a:srgbClr val="C4C9BE"/>
            </a:solidFill>
            <a:prstDash val="solid"/>
          </a:ln>
        </p:spPr>
      </p:sp>
      <p:sp>
        <p:nvSpPr>
          <p:cNvPr id="48" name="Text 46"/>
          <p:cNvSpPr/>
          <p:nvPr/>
        </p:nvSpPr>
        <p:spPr>
          <a:xfrm>
            <a:off x="685800" y="5806440"/>
            <a:ext cx="10817352" cy="274320"/>
          </a:xfrm>
          <a:prstGeom prst="rect">
            <a:avLst/>
          </a:prstGeom>
          <a:noFill/>
          <a:ln/>
        </p:spPr>
        <p:txBody>
          <a:bodyPr wrap="square" lIns="0" tIns="0" rIns="0" bIns="0" rtlCol="0" anchor="ctr"/>
          <a:lstStyle/>
          <a:p>
            <a:pPr indent="0" marL="0">
              <a:buNone/>
            </a:pPr>
            <a:r>
              <a:rPr lang="en-US" sz="1300" i="1" dirty="0">
                <a:solidFill>
                  <a:srgbClr val="9C5C05"/>
                </a:solidFill>
                <a:latin typeface="Segoe UI" pitchFamily="34" charset="0"/>
                <a:ea typeface="Segoe UI" pitchFamily="34" charset="-122"/>
                <a:cs typeface="Segoe UI" pitchFamily="34" charset="-120"/>
              </a:rPr>
              <a:t>M3 and M4 run in parallel. Split the room at the break — do not try to run both for everyone.</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4191A"/>
        </a:solidFill>
      </p:bgPr>
    </p:bg>
    <p:spTree>
      <p:nvGrpSpPr>
        <p:cNvPr id="1" name=""/>
        <p:cNvGrpSpPr/>
        <p:nvPr/>
      </p:nvGrpSpPr>
      <p:grpSpPr>
        <a:xfrm>
          <a:off x="0" y="0"/>
          <a:ext cx="0" cy="0"/>
          <a:chOff x="0" y="0"/>
          <a:chExt cx="0" cy="0"/>
        </a:xfrm>
      </p:grpSpPr>
      <p:sp>
        <p:nvSpPr>
          <p:cNvPr id="2" name="Text 0"/>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4A544E"/>
                </a:solidFill>
                <a:latin typeface="Consolas" pitchFamily="34" charset="0"/>
                <a:ea typeface="Consolas" pitchFamily="34" charset="-122"/>
                <a:cs typeface="Consolas" pitchFamily="34" charset="-120"/>
              </a:rPr>
              <a:t>4</a:t>
            </a:r>
            <a:endParaRPr lang="en-US" sz="900" dirty="0"/>
          </a:p>
        </p:txBody>
      </p:sp>
      <p:sp>
        <p:nvSpPr>
          <p:cNvPr id="3" name="Text 1"/>
          <p:cNvSpPr/>
          <p:nvPr/>
        </p:nvSpPr>
        <p:spPr>
          <a:xfrm>
            <a:off x="685800" y="2651760"/>
            <a:ext cx="10817352" cy="274320"/>
          </a:xfrm>
          <a:prstGeom prst="rect">
            <a:avLst/>
          </a:prstGeom>
          <a:noFill/>
          <a:ln/>
        </p:spPr>
        <p:txBody>
          <a:bodyPr wrap="square" lIns="0" tIns="0" rIns="0" bIns="0" rtlCol="0" anchor="ctr"/>
          <a:lstStyle/>
          <a:p>
            <a:pPr indent="0" marL="0">
              <a:buNone/>
            </a:pPr>
            <a:r>
              <a:rPr lang="en-US" sz="1200" spc="200" kern="0" dirty="0">
                <a:solidFill>
                  <a:srgbClr val="8E9BE8"/>
                </a:solidFill>
                <a:latin typeface="Consolas" pitchFamily="34" charset="0"/>
                <a:ea typeface="Consolas" pitchFamily="34" charset="-122"/>
                <a:cs typeface="Consolas" pitchFamily="34" charset="-120"/>
              </a:rPr>
              <a:t>MODULE 1 · 45 MINUTES · ALL STAFF</a:t>
            </a:r>
            <a:endParaRPr lang="en-US" sz="1200" dirty="0"/>
          </a:p>
        </p:txBody>
      </p:sp>
      <p:sp>
        <p:nvSpPr>
          <p:cNvPr id="4" name="Text 2"/>
          <p:cNvSpPr/>
          <p:nvPr/>
        </p:nvSpPr>
        <p:spPr>
          <a:xfrm>
            <a:off x="685800" y="3108960"/>
            <a:ext cx="9144000" cy="1645920"/>
          </a:xfrm>
          <a:prstGeom prst="rect">
            <a:avLst/>
          </a:prstGeom>
          <a:noFill/>
          <a:ln/>
        </p:spPr>
        <p:txBody>
          <a:bodyPr wrap="square" lIns="0" tIns="0" rIns="0" bIns="0" rtlCol="0" anchor="ctr"/>
          <a:lstStyle/>
          <a:p>
            <a:pPr indent="0" marL="0">
              <a:lnSpc>
                <a:spcPts val="5400"/>
              </a:lnSpc>
              <a:buNone/>
            </a:pPr>
            <a:r>
              <a:rPr lang="en-US" sz="4600" dirty="0">
                <a:solidFill>
                  <a:srgbClr val="FFFFFF"/>
                </a:solidFill>
                <a:latin typeface="Georgia" pitchFamily="34" charset="0"/>
                <a:ea typeface="Georgia" pitchFamily="34" charset="-122"/>
                <a:cs typeface="Georgia" pitchFamily="34" charset="-120"/>
              </a:rPr>
              <a:t>What these systems</a:t>
            </a:r>
            <a:endParaRPr lang="en-US" sz="4600" dirty="0"/>
          </a:p>
          <a:p>
            <a:pPr indent="0" marL="0">
              <a:lnSpc>
                <a:spcPts val="5400"/>
              </a:lnSpc>
              <a:buNone/>
            </a:pPr>
            <a:r>
              <a:rPr lang="en-US" sz="4600" dirty="0">
                <a:solidFill>
                  <a:srgbClr val="FFFFFF"/>
                </a:solidFill>
                <a:latin typeface="Georgia" pitchFamily="34" charset="0"/>
                <a:ea typeface="Georgia" pitchFamily="34" charset="-122"/>
                <a:cs typeface="Georgia" pitchFamily="34" charset="-120"/>
              </a:rPr>
              <a:t>actually are</a:t>
            </a:r>
            <a:endParaRPr lang="en-US" sz="4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85800" y="6382512"/>
            <a:ext cx="7315200" cy="256032"/>
          </a:xfrm>
          <a:prstGeom prst="rect">
            <a:avLst/>
          </a:prstGeom>
          <a:noFill/>
          <a:ln/>
        </p:spPr>
        <p:txBody>
          <a:bodyPr wrap="square" lIns="0" tIns="0" rIns="0" bIns="0" rtlCol="0" anchor="ctr"/>
          <a:lstStyle/>
          <a:p>
            <a:pPr indent="0" marL="0">
              <a:buNone/>
            </a:pPr>
            <a:r>
              <a:rPr lang="en-US" sz="900" spc="100" kern="0" dirty="0">
                <a:solidFill>
                  <a:srgbClr val="9BA69E"/>
                </a:solidFill>
                <a:latin typeface="Consolas" pitchFamily="34" charset="0"/>
                <a:ea typeface="Consolas" pitchFamily="34" charset="-122"/>
                <a:cs typeface="Consolas" pitchFamily="34" charset="-120"/>
              </a:rPr>
              <a:t>M1 · The claim</a:t>
            </a:r>
            <a:endParaRPr lang="en-US" sz="900" dirty="0"/>
          </a:p>
        </p:txBody>
      </p:sp>
      <p:sp>
        <p:nvSpPr>
          <p:cNvPr id="3" name="Text 1"/>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9BA69E"/>
                </a:solidFill>
                <a:latin typeface="Consolas" pitchFamily="34" charset="0"/>
                <a:ea typeface="Consolas" pitchFamily="34" charset="-122"/>
                <a:cs typeface="Consolas" pitchFamily="34" charset="-120"/>
              </a:rPr>
              <a:t>5</a:t>
            </a:r>
            <a:endParaRPr lang="en-US" sz="900" dirty="0"/>
          </a:p>
        </p:txBody>
      </p:sp>
      <p:sp>
        <p:nvSpPr>
          <p:cNvPr id="4" name="Shape 2"/>
          <p:cNvSpPr/>
          <p:nvPr/>
        </p:nvSpPr>
        <p:spPr>
          <a:xfrm>
            <a:off x="9811512" y="347472"/>
            <a:ext cx="1691640" cy="329184"/>
          </a:xfrm>
          <a:prstGeom prst="rect">
            <a:avLst/>
          </a:prstGeom>
          <a:solidFill>
            <a:srgbClr val="F2F3EF"/>
          </a:solidFill>
          <a:ln w="9525">
            <a:solidFill>
              <a:srgbClr val="C4C9BE"/>
            </a:solidFill>
            <a:prstDash val="solid"/>
          </a:ln>
        </p:spPr>
      </p:sp>
      <p:sp>
        <p:nvSpPr>
          <p:cNvPr id="5" name="Text 3"/>
          <p:cNvSpPr/>
          <p:nvPr/>
        </p:nvSpPr>
        <p:spPr>
          <a:xfrm>
            <a:off x="9811512" y="347472"/>
            <a:ext cx="1691640" cy="329184"/>
          </a:xfrm>
          <a:prstGeom prst="rect">
            <a:avLst/>
          </a:prstGeom>
          <a:noFill/>
          <a:ln/>
        </p:spPr>
        <p:txBody>
          <a:bodyPr wrap="square" lIns="0" tIns="0" rIns="0" bIns="0" rtlCol="0" anchor="ctr"/>
          <a:lstStyle/>
          <a:p>
            <a:pPr algn="ctr" indent="0" marL="0">
              <a:buNone/>
            </a:pPr>
            <a:r>
              <a:rPr lang="en-US" sz="1050" spc="100" kern="0" dirty="0">
                <a:solidFill>
                  <a:srgbClr val="5C6660"/>
                </a:solidFill>
                <a:latin typeface="Consolas" pitchFamily="34" charset="0"/>
                <a:ea typeface="Consolas" pitchFamily="34" charset="-122"/>
                <a:cs typeface="Consolas" pitchFamily="34" charset="-120"/>
              </a:rPr>
              <a:t>10 MIN</a:t>
            </a:r>
            <a:endParaRPr lang="en-US" sz="1050" dirty="0"/>
          </a:p>
        </p:txBody>
      </p:sp>
      <p:sp>
        <p:nvSpPr>
          <p:cNvPr id="6" name="Text 4"/>
          <p:cNvSpPr/>
          <p:nvPr/>
        </p:nvSpPr>
        <p:spPr>
          <a:xfrm>
            <a:off x="685800" y="384048"/>
            <a:ext cx="10817352" cy="256032"/>
          </a:xfrm>
          <a:prstGeom prst="rect">
            <a:avLst/>
          </a:prstGeom>
          <a:noFill/>
          <a:ln/>
        </p:spPr>
        <p:txBody>
          <a:bodyPr wrap="square" lIns="0" tIns="0" rIns="0" bIns="0" rtlCol="0" anchor="ctr"/>
          <a:lstStyle/>
          <a:p>
            <a:pPr indent="0" marL="0">
              <a:buNone/>
            </a:pPr>
            <a:r>
              <a:rPr lang="en-US" sz="1100" spc="160" kern="0" dirty="0">
                <a:solidFill>
                  <a:srgbClr val="23349B"/>
                </a:solidFill>
                <a:latin typeface="Consolas" pitchFamily="34" charset="0"/>
                <a:ea typeface="Consolas" pitchFamily="34" charset="-122"/>
                <a:cs typeface="Consolas" pitchFamily="34" charset="-120"/>
              </a:rPr>
              <a:t>MODULE 1</a:t>
            </a:r>
            <a:endParaRPr lang="en-US" sz="1100" dirty="0"/>
          </a:p>
        </p:txBody>
      </p:sp>
      <p:sp>
        <p:nvSpPr>
          <p:cNvPr id="7" name="Text 5"/>
          <p:cNvSpPr/>
          <p:nvPr/>
        </p:nvSpPr>
        <p:spPr>
          <a:xfrm>
            <a:off x="685800" y="749808"/>
            <a:ext cx="10817352" cy="1051560"/>
          </a:xfrm>
          <a:prstGeom prst="rect">
            <a:avLst/>
          </a:prstGeom>
          <a:noFill/>
          <a:ln/>
        </p:spPr>
        <p:txBody>
          <a:bodyPr wrap="square" lIns="0" tIns="0" rIns="0" bIns="0" rtlCol="0" anchor="t"/>
          <a:lstStyle/>
          <a:p>
            <a:pPr indent="0" marL="0">
              <a:lnSpc>
                <a:spcPts val="4200"/>
              </a:lnSpc>
              <a:buNone/>
            </a:pPr>
            <a:r>
              <a:rPr lang="en-US" sz="3600" dirty="0">
                <a:solidFill>
                  <a:srgbClr val="14191A"/>
                </a:solidFill>
                <a:latin typeface="Georgia" pitchFamily="34" charset="0"/>
                <a:ea typeface="Georgia" pitchFamily="34" charset="-122"/>
                <a:cs typeface="Georgia" pitchFamily="34" charset="-120"/>
              </a:rPr>
              <a:t>It is predicting the next piece of text.</a:t>
            </a:r>
            <a:endParaRPr lang="en-US" sz="3600" dirty="0"/>
          </a:p>
          <a:p>
            <a:pPr indent="0" marL="0">
              <a:lnSpc>
                <a:spcPts val="4200"/>
              </a:lnSpc>
              <a:buNone/>
            </a:pPr>
            <a:r>
              <a:rPr lang="en-US" sz="3600" dirty="0">
                <a:solidFill>
                  <a:srgbClr val="14191A"/>
                </a:solidFill>
                <a:latin typeface="Georgia" pitchFamily="34" charset="0"/>
                <a:ea typeface="Georgia" pitchFamily="34" charset="-122"/>
                <a:cs typeface="Georgia" pitchFamily="34" charset="-120"/>
              </a:rPr>
              <a:t>It is not looking anything up.</a:t>
            </a:r>
            <a:endParaRPr lang="en-US" sz="3600" dirty="0"/>
          </a:p>
        </p:txBody>
      </p:sp>
      <p:sp>
        <p:nvSpPr>
          <p:cNvPr id="8" name="Text 6"/>
          <p:cNvSpPr/>
          <p:nvPr/>
        </p:nvSpPr>
        <p:spPr>
          <a:xfrm>
            <a:off x="685800" y="2377440"/>
            <a:ext cx="8046720" cy="1097280"/>
          </a:xfrm>
          <a:prstGeom prst="rect">
            <a:avLst/>
          </a:prstGeom>
          <a:noFill/>
          <a:ln/>
        </p:spPr>
        <p:txBody>
          <a:bodyPr wrap="square" lIns="0" tIns="0" rIns="0" bIns="0" rtlCol="0" anchor="t"/>
          <a:lstStyle/>
          <a:p>
            <a:pPr indent="0" marL="0">
              <a:lnSpc>
                <a:spcPts val="2400"/>
              </a:lnSpc>
              <a:buNone/>
            </a:pPr>
            <a:r>
              <a:rPr lang="en-US" sz="1700" dirty="0">
                <a:solidFill>
                  <a:srgbClr val="5C6660"/>
                </a:solidFill>
                <a:latin typeface="Segoe UI" pitchFamily="34" charset="0"/>
                <a:ea typeface="Segoe UI" pitchFamily="34" charset="-122"/>
                <a:cs typeface="Segoe UI" pitchFamily="34" charset="-120"/>
              </a:rPr>
              <a:t>Everything that follows — the hallucinations, the confident wrong citations, the different answer each time you ask — falls out of that one fact. If the room leaves with nothing else, leave with this.</a:t>
            </a:r>
            <a:endParaRPr lang="en-US" sz="1700" dirty="0"/>
          </a:p>
        </p:txBody>
      </p:sp>
      <p:sp>
        <p:nvSpPr>
          <p:cNvPr id="9" name="Shape 7"/>
          <p:cNvSpPr/>
          <p:nvPr/>
        </p:nvSpPr>
        <p:spPr>
          <a:xfrm>
            <a:off x="685800" y="3657600"/>
            <a:ext cx="5303520" cy="2011680"/>
          </a:xfrm>
          <a:prstGeom prst="rect">
            <a:avLst/>
          </a:prstGeom>
          <a:solidFill>
            <a:srgbClr val="F2F3EF"/>
          </a:solidFill>
          <a:ln w="9525">
            <a:solidFill>
              <a:srgbClr val="C4C9BE"/>
            </a:solidFill>
            <a:prstDash val="solid"/>
          </a:ln>
        </p:spPr>
      </p:sp>
      <p:sp>
        <p:nvSpPr>
          <p:cNvPr id="10" name="Text 8"/>
          <p:cNvSpPr/>
          <p:nvPr/>
        </p:nvSpPr>
        <p:spPr>
          <a:xfrm>
            <a:off x="941832" y="3858768"/>
            <a:ext cx="4791456" cy="219456"/>
          </a:xfrm>
          <a:prstGeom prst="rect">
            <a:avLst/>
          </a:prstGeom>
          <a:noFill/>
          <a:ln/>
        </p:spPr>
        <p:txBody>
          <a:bodyPr wrap="square" lIns="0" tIns="0" rIns="0" bIns="0" rtlCol="0" anchor="ctr"/>
          <a:lstStyle/>
          <a:p>
            <a:pPr indent="0" marL="0">
              <a:buNone/>
            </a:pPr>
            <a:r>
              <a:rPr lang="en-US" sz="950" spc="130" kern="0" dirty="0">
                <a:solidFill>
                  <a:srgbClr val="2F6B3F"/>
                </a:solidFill>
                <a:latin typeface="Consolas" pitchFamily="34" charset="0"/>
                <a:ea typeface="Consolas" pitchFamily="34" charset="-122"/>
                <a:cs typeface="Consolas" pitchFamily="34" charset="-120"/>
              </a:rPr>
              <a:t>WHAT IT IS GOOD AT</a:t>
            </a:r>
            <a:endParaRPr lang="en-US" sz="950" dirty="0"/>
          </a:p>
        </p:txBody>
      </p:sp>
      <p:sp>
        <p:nvSpPr>
          <p:cNvPr id="11" name="Text 9"/>
          <p:cNvSpPr/>
          <p:nvPr/>
        </p:nvSpPr>
        <p:spPr>
          <a:xfrm>
            <a:off x="941832" y="4160520"/>
            <a:ext cx="4791456" cy="566928"/>
          </a:xfrm>
          <a:prstGeom prst="rect">
            <a:avLst/>
          </a:prstGeom>
          <a:noFill/>
          <a:ln/>
        </p:spPr>
        <p:txBody>
          <a:bodyPr wrap="square" lIns="0" tIns="0" rIns="0" bIns="0" rtlCol="0" anchor="t"/>
          <a:lstStyle/>
          <a:p>
            <a:pPr indent="0" marL="0">
              <a:lnSpc>
                <a:spcPts val="2000"/>
              </a:lnSpc>
              <a:buNone/>
            </a:pPr>
            <a:r>
              <a:rPr lang="en-US" sz="1500" b="1" dirty="0">
                <a:solidFill>
                  <a:srgbClr val="14191A"/>
                </a:solidFill>
                <a:latin typeface="Segoe UI" pitchFamily="34" charset="0"/>
                <a:ea typeface="Segoe UI" pitchFamily="34" charset="-122"/>
                <a:cs typeface="Segoe UI" pitchFamily="34" charset="-120"/>
              </a:rPr>
              <a:t>Drafting, restructuring, explaining a concept three ways, summarising text you supply, generating variations, translating, unblocking a blank page.</a:t>
            </a:r>
            <a:endParaRPr lang="en-US" sz="1500" dirty="0"/>
          </a:p>
        </p:txBody>
      </p:sp>
      <p:sp>
        <p:nvSpPr>
          <p:cNvPr id="12" name="Shape 10"/>
          <p:cNvSpPr/>
          <p:nvPr/>
        </p:nvSpPr>
        <p:spPr>
          <a:xfrm>
            <a:off x="6263640" y="3657600"/>
            <a:ext cx="5303520" cy="2011680"/>
          </a:xfrm>
          <a:prstGeom prst="rect">
            <a:avLst/>
          </a:prstGeom>
          <a:solidFill>
            <a:srgbClr val="F2F3EF"/>
          </a:solidFill>
          <a:ln w="9525">
            <a:solidFill>
              <a:srgbClr val="C4C9BE"/>
            </a:solidFill>
            <a:prstDash val="solid"/>
          </a:ln>
        </p:spPr>
      </p:sp>
      <p:sp>
        <p:nvSpPr>
          <p:cNvPr id="13" name="Text 11"/>
          <p:cNvSpPr/>
          <p:nvPr/>
        </p:nvSpPr>
        <p:spPr>
          <a:xfrm>
            <a:off x="6519672" y="3858768"/>
            <a:ext cx="4791456" cy="219456"/>
          </a:xfrm>
          <a:prstGeom prst="rect">
            <a:avLst/>
          </a:prstGeom>
          <a:noFill/>
          <a:ln/>
        </p:spPr>
        <p:txBody>
          <a:bodyPr wrap="square" lIns="0" tIns="0" rIns="0" bIns="0" rtlCol="0" anchor="ctr"/>
          <a:lstStyle/>
          <a:p>
            <a:pPr indent="0" marL="0">
              <a:buNone/>
            </a:pPr>
            <a:r>
              <a:rPr lang="en-US" sz="950" spc="130" kern="0" dirty="0">
                <a:solidFill>
                  <a:srgbClr val="A32A1E"/>
                </a:solidFill>
                <a:latin typeface="Consolas" pitchFamily="34" charset="0"/>
                <a:ea typeface="Consolas" pitchFamily="34" charset="-122"/>
                <a:cs typeface="Consolas" pitchFamily="34" charset="-120"/>
              </a:rPr>
              <a:t>WHAT IT IS UNRELIABLE AT</a:t>
            </a:r>
            <a:endParaRPr lang="en-US" sz="950" dirty="0"/>
          </a:p>
        </p:txBody>
      </p:sp>
      <p:sp>
        <p:nvSpPr>
          <p:cNvPr id="14" name="Text 12"/>
          <p:cNvSpPr/>
          <p:nvPr/>
        </p:nvSpPr>
        <p:spPr>
          <a:xfrm>
            <a:off x="6519672" y="4160520"/>
            <a:ext cx="4791456" cy="566928"/>
          </a:xfrm>
          <a:prstGeom prst="rect">
            <a:avLst/>
          </a:prstGeom>
          <a:noFill/>
          <a:ln/>
        </p:spPr>
        <p:txBody>
          <a:bodyPr wrap="square" lIns="0" tIns="0" rIns="0" bIns="0" rtlCol="0" anchor="t"/>
          <a:lstStyle/>
          <a:p>
            <a:pPr indent="0" marL="0">
              <a:lnSpc>
                <a:spcPts val="2000"/>
              </a:lnSpc>
              <a:buNone/>
            </a:pPr>
            <a:r>
              <a:rPr lang="en-US" sz="1500" b="1" dirty="0">
                <a:solidFill>
                  <a:srgbClr val="14191A"/>
                </a:solidFill>
                <a:latin typeface="Segoe UI" pitchFamily="34" charset="0"/>
                <a:ea typeface="Segoe UI" pitchFamily="34" charset="-122"/>
                <a:cs typeface="Segoe UI" pitchFamily="34" charset="-120"/>
              </a:rPr>
              <a:t>Specific facts, citations, dates, arithmetic under pressure, your own school’s policies, anything where being nearly right is the same as being wrong.</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85800" y="6382512"/>
            <a:ext cx="7315200" cy="256032"/>
          </a:xfrm>
          <a:prstGeom prst="rect">
            <a:avLst/>
          </a:prstGeom>
          <a:noFill/>
          <a:ln/>
        </p:spPr>
        <p:txBody>
          <a:bodyPr wrap="square" lIns="0" tIns="0" rIns="0" bIns="0" rtlCol="0" anchor="ctr"/>
          <a:lstStyle/>
          <a:p>
            <a:pPr indent="0" marL="0">
              <a:buNone/>
            </a:pPr>
            <a:r>
              <a:rPr lang="en-US" sz="900" spc="100" kern="0" dirty="0">
                <a:solidFill>
                  <a:srgbClr val="9BA69E"/>
                </a:solidFill>
                <a:latin typeface="Consolas" pitchFamily="34" charset="0"/>
                <a:ea typeface="Consolas" pitchFamily="34" charset="-122"/>
                <a:cs typeface="Consolas" pitchFamily="34" charset="-120"/>
              </a:rPr>
              <a:t>M1 · Confidence</a:t>
            </a:r>
            <a:endParaRPr lang="en-US" sz="900" dirty="0"/>
          </a:p>
        </p:txBody>
      </p:sp>
      <p:sp>
        <p:nvSpPr>
          <p:cNvPr id="3" name="Text 1"/>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9BA69E"/>
                </a:solidFill>
                <a:latin typeface="Consolas" pitchFamily="34" charset="0"/>
                <a:ea typeface="Consolas" pitchFamily="34" charset="-122"/>
                <a:cs typeface="Consolas" pitchFamily="34" charset="-120"/>
              </a:rPr>
              <a:t>6</a:t>
            </a:r>
            <a:endParaRPr lang="en-US" sz="900" dirty="0"/>
          </a:p>
        </p:txBody>
      </p:sp>
      <p:sp>
        <p:nvSpPr>
          <p:cNvPr id="4" name="Shape 2"/>
          <p:cNvSpPr/>
          <p:nvPr/>
        </p:nvSpPr>
        <p:spPr>
          <a:xfrm>
            <a:off x="9811512" y="347472"/>
            <a:ext cx="1691640" cy="329184"/>
          </a:xfrm>
          <a:prstGeom prst="rect">
            <a:avLst/>
          </a:prstGeom>
          <a:solidFill>
            <a:srgbClr val="F2F3EF"/>
          </a:solidFill>
          <a:ln w="9525">
            <a:solidFill>
              <a:srgbClr val="C4C9BE"/>
            </a:solidFill>
            <a:prstDash val="solid"/>
          </a:ln>
        </p:spPr>
      </p:sp>
      <p:sp>
        <p:nvSpPr>
          <p:cNvPr id="5" name="Text 3"/>
          <p:cNvSpPr/>
          <p:nvPr/>
        </p:nvSpPr>
        <p:spPr>
          <a:xfrm>
            <a:off x="9811512" y="347472"/>
            <a:ext cx="1691640" cy="329184"/>
          </a:xfrm>
          <a:prstGeom prst="rect">
            <a:avLst/>
          </a:prstGeom>
          <a:noFill/>
          <a:ln/>
        </p:spPr>
        <p:txBody>
          <a:bodyPr wrap="square" lIns="0" tIns="0" rIns="0" bIns="0" rtlCol="0" anchor="ctr"/>
          <a:lstStyle/>
          <a:p>
            <a:pPr algn="ctr" indent="0" marL="0">
              <a:buNone/>
            </a:pPr>
            <a:r>
              <a:rPr lang="en-US" sz="1050" spc="100" kern="0" dirty="0">
                <a:solidFill>
                  <a:srgbClr val="5C6660"/>
                </a:solidFill>
                <a:latin typeface="Consolas" pitchFamily="34" charset="0"/>
                <a:ea typeface="Consolas" pitchFamily="34" charset="-122"/>
                <a:cs typeface="Consolas" pitchFamily="34" charset="-120"/>
              </a:rPr>
              <a:t>10 MIN</a:t>
            </a:r>
            <a:endParaRPr lang="en-US" sz="1050" dirty="0"/>
          </a:p>
        </p:txBody>
      </p:sp>
      <p:sp>
        <p:nvSpPr>
          <p:cNvPr id="6" name="Text 4"/>
          <p:cNvSpPr/>
          <p:nvPr/>
        </p:nvSpPr>
        <p:spPr>
          <a:xfrm>
            <a:off x="685800" y="384048"/>
            <a:ext cx="10817352" cy="256032"/>
          </a:xfrm>
          <a:prstGeom prst="rect">
            <a:avLst/>
          </a:prstGeom>
          <a:noFill/>
          <a:ln/>
        </p:spPr>
        <p:txBody>
          <a:bodyPr wrap="square" lIns="0" tIns="0" rIns="0" bIns="0" rtlCol="0" anchor="ctr"/>
          <a:lstStyle/>
          <a:p>
            <a:pPr indent="0" marL="0">
              <a:buNone/>
            </a:pPr>
            <a:r>
              <a:rPr lang="en-US" sz="1100" spc="160" kern="0" dirty="0">
                <a:solidFill>
                  <a:srgbClr val="A32A1E"/>
                </a:solidFill>
                <a:latin typeface="Consolas" pitchFamily="34" charset="0"/>
                <a:ea typeface="Consolas" pitchFamily="34" charset="-122"/>
                <a:cs typeface="Consolas" pitchFamily="34" charset="-120"/>
              </a:rPr>
              <a:t>THE MOMENT THE ROOM CHANGES</a:t>
            </a:r>
            <a:endParaRPr lang="en-US" sz="1100" dirty="0"/>
          </a:p>
        </p:txBody>
      </p:sp>
      <p:sp>
        <p:nvSpPr>
          <p:cNvPr id="7" name="Text 5"/>
          <p:cNvSpPr/>
          <p:nvPr/>
        </p:nvSpPr>
        <p:spPr>
          <a:xfrm>
            <a:off x="685800" y="749808"/>
            <a:ext cx="10817352" cy="1051560"/>
          </a:xfrm>
          <a:prstGeom prst="rect">
            <a:avLst/>
          </a:prstGeom>
          <a:noFill/>
          <a:ln/>
        </p:spPr>
        <p:txBody>
          <a:bodyPr wrap="square" lIns="0" tIns="0" rIns="0" bIns="0" rtlCol="0" anchor="t"/>
          <a:lstStyle/>
          <a:p>
            <a:pPr indent="0" marL="0">
              <a:lnSpc>
                <a:spcPts val="4200"/>
              </a:lnSpc>
              <a:buNone/>
            </a:pPr>
            <a:r>
              <a:rPr lang="en-US" sz="3600" dirty="0">
                <a:solidFill>
                  <a:srgbClr val="14191A"/>
                </a:solidFill>
                <a:latin typeface="Georgia" pitchFamily="34" charset="0"/>
                <a:ea typeface="Georgia" pitchFamily="34" charset="-122"/>
                <a:cs typeface="Georgia" pitchFamily="34" charset="-120"/>
              </a:rPr>
              <a:t>Confidence is a writing style.</a:t>
            </a:r>
            <a:endParaRPr lang="en-US" sz="3600" dirty="0"/>
          </a:p>
          <a:p>
            <a:pPr indent="0" marL="0">
              <a:lnSpc>
                <a:spcPts val="4200"/>
              </a:lnSpc>
              <a:buNone/>
            </a:pPr>
            <a:r>
              <a:rPr lang="en-US" sz="3600" dirty="0">
                <a:solidFill>
                  <a:srgbClr val="14191A"/>
                </a:solidFill>
                <a:latin typeface="Georgia" pitchFamily="34" charset="0"/>
                <a:ea typeface="Georgia" pitchFamily="34" charset="-122"/>
                <a:cs typeface="Georgia" pitchFamily="34" charset="-120"/>
              </a:rPr>
              <a:t>It is not a signal of accuracy.</a:t>
            </a:r>
            <a:endParaRPr lang="en-US" sz="3600" dirty="0"/>
          </a:p>
        </p:txBody>
      </p:sp>
      <p:sp>
        <p:nvSpPr>
          <p:cNvPr id="8" name="Shape 6"/>
          <p:cNvSpPr/>
          <p:nvPr/>
        </p:nvSpPr>
        <p:spPr>
          <a:xfrm>
            <a:off x="685800" y="2468880"/>
            <a:ext cx="10817352" cy="1737360"/>
          </a:xfrm>
          <a:prstGeom prst="rect">
            <a:avLst/>
          </a:prstGeom>
          <a:solidFill>
            <a:srgbClr val="F3E1DE"/>
          </a:solidFill>
          <a:ln w="12700">
            <a:solidFill>
              <a:srgbClr val="A32A1E"/>
            </a:solidFill>
            <a:prstDash val="solid"/>
          </a:ln>
        </p:spPr>
      </p:sp>
      <p:sp>
        <p:nvSpPr>
          <p:cNvPr id="9" name="Text 7"/>
          <p:cNvSpPr/>
          <p:nvPr/>
        </p:nvSpPr>
        <p:spPr>
          <a:xfrm>
            <a:off x="1005840" y="2697480"/>
            <a:ext cx="10177272" cy="1280160"/>
          </a:xfrm>
          <a:prstGeom prst="rect">
            <a:avLst/>
          </a:prstGeom>
          <a:noFill/>
          <a:ln/>
        </p:spPr>
        <p:txBody>
          <a:bodyPr wrap="square" lIns="0" tIns="0" rIns="0" bIns="0" rtlCol="0" anchor="ctr"/>
          <a:lstStyle/>
          <a:p>
            <a:pPr indent="0" marL="0">
              <a:lnSpc>
                <a:spcPts val="2300"/>
              </a:lnSpc>
              <a:buNone/>
            </a:pPr>
            <a:r>
              <a:rPr lang="en-US" sz="1600" dirty="0">
                <a:solidFill>
                  <a:srgbClr val="6B2018"/>
                </a:solidFill>
                <a:latin typeface="Segoe UI" pitchFamily="34" charset="0"/>
                <a:ea typeface="Segoe UI" pitchFamily="34" charset="-122"/>
                <a:cs typeface="Segoe UI" pitchFamily="34" charset="-120"/>
              </a:rPr>
              <a:t>Prepare this before the day: ask a model for a specific reference inside your own exam specification — a syllabus code, a mark scheme phrase, a past paper question number. Screenshot the answer. Put the real document beside it.</a:t>
            </a:r>
            <a:endParaRPr lang="en-US" sz="1600" dirty="0"/>
          </a:p>
        </p:txBody>
      </p:sp>
      <p:sp>
        <p:nvSpPr>
          <p:cNvPr id="10" name="Text 8"/>
          <p:cNvSpPr/>
          <p:nvPr/>
        </p:nvSpPr>
        <p:spPr>
          <a:xfrm>
            <a:off x="685800" y="4480560"/>
            <a:ext cx="10058400" cy="3108960"/>
          </a:xfrm>
          <a:prstGeom prst="rect">
            <a:avLst/>
          </a:prstGeom>
          <a:noFill/>
          <a:ln/>
        </p:spPr>
        <p:txBody>
          <a:bodyPr wrap="square" lIns="0" tIns="0" rIns="0" bIns="0" rtlCol="0" anchor="t"/>
          <a:lstStyle/>
          <a:p>
            <a:pPr marL="203200" indent="-203200">
              <a:spcAft>
                <a:spcPts val="1000"/>
              </a:spcAft>
              <a:buSzPct val="100000"/>
              <a:buChar char="•"/>
            </a:pPr>
            <a:r>
              <a:rPr lang="en-US" sz="1500" dirty="0">
                <a:solidFill>
                  <a:srgbClr val="14191A"/>
                </a:solidFill>
                <a:latin typeface="Segoe UI" pitchFamily="34" charset="0"/>
                <a:ea typeface="Segoe UI" pitchFamily="34" charset="-122"/>
                <a:cs typeface="Segoe UI" pitchFamily="34" charset="-120"/>
              </a:rPr>
              <a:t>It will not hedge. It will not say it is unsure.</a:t>
            </a:r>
            <a:endParaRPr lang="en-US" sz="1500" dirty="0"/>
          </a:p>
          <a:p>
            <a:pPr marL="203200" indent="-203200">
              <a:spcAft>
                <a:spcPts val="1000"/>
              </a:spcAft>
              <a:buSzPct val="100000"/>
              <a:buChar char="•"/>
            </a:pPr>
            <a:r>
              <a:rPr lang="en-US" sz="1500" dirty="0">
                <a:solidFill>
                  <a:srgbClr val="14191A"/>
                </a:solidFill>
                <a:latin typeface="Segoe UI" pitchFamily="34" charset="0"/>
                <a:ea typeface="Segoe UI" pitchFamily="34" charset="-122"/>
                <a:cs typeface="Segoe UI" pitchFamily="34" charset="-120"/>
              </a:rPr>
              <a:t>The format will be exactly right and the content will be invented.</a:t>
            </a:r>
            <a:endParaRPr lang="en-US" sz="1500" dirty="0"/>
          </a:p>
          <a:p>
            <a:pPr marL="203200" indent="-203200">
              <a:spcAft>
                <a:spcPts val="1000"/>
              </a:spcAft>
              <a:buSzPct val="100000"/>
              <a:buChar char="•"/>
            </a:pPr>
            <a:r>
              <a:rPr lang="en-US" sz="1500" dirty="0">
                <a:solidFill>
                  <a:srgbClr val="14191A"/>
                </a:solidFill>
                <a:latin typeface="Segoe UI" pitchFamily="34" charset="0"/>
                <a:ea typeface="Segoe UI" pitchFamily="34" charset="-122"/>
                <a:cs typeface="Segoe UI" pitchFamily="34" charset="-120"/>
              </a:rPr>
              <a:t>This is the failure mode staff will meet most often, and the one they are least equipped to catch — because it looks like expertise.</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85800" y="6382512"/>
            <a:ext cx="7315200" cy="256032"/>
          </a:xfrm>
          <a:prstGeom prst="rect">
            <a:avLst/>
          </a:prstGeom>
          <a:noFill/>
          <a:ln/>
        </p:spPr>
        <p:txBody>
          <a:bodyPr wrap="square" lIns="0" tIns="0" rIns="0" bIns="0" rtlCol="0" anchor="ctr"/>
          <a:lstStyle/>
          <a:p>
            <a:pPr indent="0" marL="0">
              <a:buNone/>
            </a:pPr>
            <a:r>
              <a:rPr lang="en-US" sz="900" spc="100" kern="0" dirty="0">
                <a:solidFill>
                  <a:srgbClr val="9BA69E"/>
                </a:solidFill>
                <a:latin typeface="Consolas" pitchFamily="34" charset="0"/>
                <a:ea typeface="Consolas" pitchFamily="34" charset="-122"/>
                <a:cs typeface="Consolas" pitchFamily="34" charset="-120"/>
              </a:rPr>
              <a:t>M1 · Where the data goes</a:t>
            </a:r>
            <a:endParaRPr lang="en-US" sz="900" dirty="0"/>
          </a:p>
        </p:txBody>
      </p:sp>
      <p:sp>
        <p:nvSpPr>
          <p:cNvPr id="3" name="Text 1"/>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9BA69E"/>
                </a:solidFill>
                <a:latin typeface="Consolas" pitchFamily="34" charset="0"/>
                <a:ea typeface="Consolas" pitchFamily="34" charset="-122"/>
                <a:cs typeface="Consolas" pitchFamily="34" charset="-120"/>
              </a:rPr>
              <a:t>7</a:t>
            </a:r>
            <a:endParaRPr lang="en-US" sz="900" dirty="0"/>
          </a:p>
        </p:txBody>
      </p:sp>
      <p:sp>
        <p:nvSpPr>
          <p:cNvPr id="4" name="Shape 2"/>
          <p:cNvSpPr/>
          <p:nvPr/>
        </p:nvSpPr>
        <p:spPr>
          <a:xfrm>
            <a:off x="9811512" y="347472"/>
            <a:ext cx="1691640" cy="329184"/>
          </a:xfrm>
          <a:prstGeom prst="rect">
            <a:avLst/>
          </a:prstGeom>
          <a:solidFill>
            <a:srgbClr val="F2F3EF"/>
          </a:solidFill>
          <a:ln w="9525">
            <a:solidFill>
              <a:srgbClr val="C4C9BE"/>
            </a:solidFill>
            <a:prstDash val="solid"/>
          </a:ln>
        </p:spPr>
      </p:sp>
      <p:sp>
        <p:nvSpPr>
          <p:cNvPr id="5" name="Text 3"/>
          <p:cNvSpPr/>
          <p:nvPr/>
        </p:nvSpPr>
        <p:spPr>
          <a:xfrm>
            <a:off x="9811512" y="347472"/>
            <a:ext cx="1691640" cy="329184"/>
          </a:xfrm>
          <a:prstGeom prst="rect">
            <a:avLst/>
          </a:prstGeom>
          <a:noFill/>
          <a:ln/>
        </p:spPr>
        <p:txBody>
          <a:bodyPr wrap="square" lIns="0" tIns="0" rIns="0" bIns="0" rtlCol="0" anchor="ctr"/>
          <a:lstStyle/>
          <a:p>
            <a:pPr algn="ctr" indent="0" marL="0">
              <a:buNone/>
            </a:pPr>
            <a:r>
              <a:rPr lang="en-US" sz="1050" spc="100" kern="0" dirty="0">
                <a:solidFill>
                  <a:srgbClr val="5C6660"/>
                </a:solidFill>
                <a:latin typeface="Consolas" pitchFamily="34" charset="0"/>
                <a:ea typeface="Consolas" pitchFamily="34" charset="-122"/>
                <a:cs typeface="Consolas" pitchFamily="34" charset="-120"/>
              </a:rPr>
              <a:t>10 MIN</a:t>
            </a:r>
            <a:endParaRPr lang="en-US" sz="1050" dirty="0"/>
          </a:p>
        </p:txBody>
      </p:sp>
      <p:sp>
        <p:nvSpPr>
          <p:cNvPr id="6" name="Text 4"/>
          <p:cNvSpPr/>
          <p:nvPr/>
        </p:nvSpPr>
        <p:spPr>
          <a:xfrm>
            <a:off x="685800" y="384048"/>
            <a:ext cx="10817352" cy="256032"/>
          </a:xfrm>
          <a:prstGeom prst="rect">
            <a:avLst/>
          </a:prstGeom>
          <a:noFill/>
          <a:ln/>
        </p:spPr>
        <p:txBody>
          <a:bodyPr wrap="square" lIns="0" tIns="0" rIns="0" bIns="0" rtlCol="0" anchor="ctr"/>
          <a:lstStyle/>
          <a:p>
            <a:pPr indent="0" marL="0">
              <a:buNone/>
            </a:pPr>
            <a:r>
              <a:rPr lang="en-US" sz="1100" spc="160" kern="0" dirty="0">
                <a:solidFill>
                  <a:srgbClr val="23349B"/>
                </a:solidFill>
                <a:latin typeface="Consolas" pitchFamily="34" charset="0"/>
                <a:ea typeface="Consolas" pitchFamily="34" charset="-122"/>
                <a:cs typeface="Consolas" pitchFamily="34" charset="-120"/>
              </a:rPr>
              <a:t>THREE DIFFERENT RISK POSITIONS</a:t>
            </a:r>
            <a:endParaRPr lang="en-US" sz="1100" dirty="0"/>
          </a:p>
        </p:txBody>
      </p:sp>
      <p:sp>
        <p:nvSpPr>
          <p:cNvPr id="7" name="Text 5"/>
          <p:cNvSpPr/>
          <p:nvPr/>
        </p:nvSpPr>
        <p:spPr>
          <a:xfrm>
            <a:off x="685800" y="749808"/>
            <a:ext cx="10817352" cy="1051560"/>
          </a:xfrm>
          <a:prstGeom prst="rect">
            <a:avLst/>
          </a:prstGeom>
          <a:noFill/>
          <a:ln/>
        </p:spPr>
        <p:txBody>
          <a:bodyPr wrap="square" lIns="0" tIns="0" rIns="0" bIns="0" rtlCol="0" anchor="t"/>
          <a:lstStyle/>
          <a:p>
            <a:pPr indent="0" marL="0">
              <a:lnSpc>
                <a:spcPts val="4200"/>
              </a:lnSpc>
              <a:buNone/>
            </a:pPr>
            <a:r>
              <a:rPr lang="en-US" sz="3600" dirty="0">
                <a:solidFill>
                  <a:srgbClr val="14191A"/>
                </a:solidFill>
                <a:latin typeface="Georgia" pitchFamily="34" charset="0"/>
                <a:ea typeface="Georgia" pitchFamily="34" charset="-122"/>
                <a:cs typeface="Georgia" pitchFamily="34" charset="-120"/>
              </a:rPr>
              <a:t>Same interface. Very different answers.</a:t>
            </a:r>
            <a:endParaRPr lang="en-US" sz="3600" dirty="0"/>
          </a:p>
        </p:txBody>
      </p:sp>
      <p:sp>
        <p:nvSpPr>
          <p:cNvPr id="8" name="Shape 6"/>
          <p:cNvSpPr/>
          <p:nvPr/>
        </p:nvSpPr>
        <p:spPr>
          <a:xfrm>
            <a:off x="685800" y="2103120"/>
            <a:ext cx="3474720" cy="3108960"/>
          </a:xfrm>
          <a:prstGeom prst="rect">
            <a:avLst/>
          </a:prstGeom>
          <a:solidFill>
            <a:srgbClr val="F2F3EF"/>
          </a:solidFill>
          <a:ln w="9525">
            <a:solidFill>
              <a:srgbClr val="C4C9BE"/>
            </a:solidFill>
            <a:prstDash val="solid"/>
          </a:ln>
        </p:spPr>
      </p:sp>
      <p:sp>
        <p:nvSpPr>
          <p:cNvPr id="9" name="Text 7"/>
          <p:cNvSpPr/>
          <p:nvPr/>
        </p:nvSpPr>
        <p:spPr>
          <a:xfrm>
            <a:off x="941832" y="2304288"/>
            <a:ext cx="2962656" cy="219456"/>
          </a:xfrm>
          <a:prstGeom prst="rect">
            <a:avLst/>
          </a:prstGeom>
          <a:noFill/>
          <a:ln/>
        </p:spPr>
        <p:txBody>
          <a:bodyPr wrap="square" lIns="0" tIns="0" rIns="0" bIns="0" rtlCol="0" anchor="ctr"/>
          <a:lstStyle/>
          <a:p>
            <a:pPr indent="0" marL="0">
              <a:buNone/>
            </a:pPr>
            <a:r>
              <a:rPr lang="en-US" sz="950" spc="130" kern="0" dirty="0">
                <a:solidFill>
                  <a:srgbClr val="A32A1E"/>
                </a:solidFill>
                <a:latin typeface="Consolas" pitchFamily="34" charset="0"/>
                <a:ea typeface="Consolas" pitchFamily="34" charset="-122"/>
                <a:cs typeface="Consolas" pitchFamily="34" charset="-120"/>
              </a:rPr>
              <a:t>CONSUMER ACCOUNT</a:t>
            </a:r>
            <a:endParaRPr lang="en-US" sz="950" dirty="0"/>
          </a:p>
        </p:txBody>
      </p:sp>
      <p:sp>
        <p:nvSpPr>
          <p:cNvPr id="10" name="Text 8"/>
          <p:cNvSpPr/>
          <p:nvPr/>
        </p:nvSpPr>
        <p:spPr>
          <a:xfrm>
            <a:off x="941832" y="2606040"/>
            <a:ext cx="2962656" cy="566928"/>
          </a:xfrm>
          <a:prstGeom prst="rect">
            <a:avLst/>
          </a:prstGeom>
          <a:noFill/>
          <a:ln/>
        </p:spPr>
        <p:txBody>
          <a:bodyPr wrap="square" lIns="0" tIns="0" rIns="0" bIns="0" rtlCol="0" anchor="t"/>
          <a:lstStyle/>
          <a:p>
            <a:pPr indent="0" marL="0">
              <a:lnSpc>
                <a:spcPts val="2000"/>
              </a:lnSpc>
              <a:buNone/>
            </a:pPr>
            <a:r>
              <a:rPr lang="en-US" sz="1500" b="1" dirty="0">
                <a:solidFill>
                  <a:srgbClr val="14191A"/>
                </a:solidFill>
                <a:latin typeface="Segoe UI" pitchFamily="34" charset="0"/>
                <a:ea typeface="Segoe UI" pitchFamily="34" charset="-122"/>
                <a:cs typeface="Segoe UI" pitchFamily="34" charset="-120"/>
              </a:rPr>
              <a:t>A personal free or paid login</a:t>
            </a:r>
            <a:endParaRPr lang="en-US" sz="1500" dirty="0"/>
          </a:p>
        </p:txBody>
      </p:sp>
      <p:sp>
        <p:nvSpPr>
          <p:cNvPr id="11" name="Text 9"/>
          <p:cNvSpPr/>
          <p:nvPr/>
        </p:nvSpPr>
        <p:spPr>
          <a:xfrm>
            <a:off x="941832" y="3182112"/>
            <a:ext cx="2962656" cy="1783080"/>
          </a:xfrm>
          <a:prstGeom prst="rect">
            <a:avLst/>
          </a:prstGeom>
          <a:noFill/>
          <a:ln/>
        </p:spPr>
        <p:txBody>
          <a:bodyPr wrap="square" lIns="0" tIns="0" rIns="0" bIns="0" rtlCol="0" anchor="t"/>
          <a:lstStyle/>
          <a:p>
            <a:pPr indent="0" marL="0">
              <a:lnSpc>
                <a:spcPts val="1700"/>
              </a:lnSpc>
              <a:buNone/>
            </a:pPr>
            <a:r>
              <a:rPr lang="en-US" sz="1250" dirty="0">
                <a:solidFill>
                  <a:srgbClr val="5C6660"/>
                </a:solidFill>
                <a:latin typeface="Segoe UI" pitchFamily="34" charset="0"/>
                <a:ea typeface="Segoe UI" pitchFamily="34" charset="-122"/>
                <a:cs typeface="Segoe UI" pitchFamily="34" charset="-120"/>
              </a:rPr>
              <a:t>You are the deployer and the school has no agreement. Assume anything typed in may be retained and may be used for training. Never acceptable for pupil data.</a:t>
            </a:r>
            <a:endParaRPr lang="en-US" sz="1250" dirty="0"/>
          </a:p>
        </p:txBody>
      </p:sp>
      <p:sp>
        <p:nvSpPr>
          <p:cNvPr id="12" name="Shape 10"/>
          <p:cNvSpPr/>
          <p:nvPr/>
        </p:nvSpPr>
        <p:spPr>
          <a:xfrm>
            <a:off x="4389120" y="2103120"/>
            <a:ext cx="3474720" cy="3108960"/>
          </a:xfrm>
          <a:prstGeom prst="rect">
            <a:avLst/>
          </a:prstGeom>
          <a:solidFill>
            <a:srgbClr val="F2F3EF"/>
          </a:solidFill>
          <a:ln w="9525">
            <a:solidFill>
              <a:srgbClr val="C4C9BE"/>
            </a:solidFill>
            <a:prstDash val="solid"/>
          </a:ln>
        </p:spPr>
      </p:sp>
      <p:sp>
        <p:nvSpPr>
          <p:cNvPr id="13" name="Text 11"/>
          <p:cNvSpPr/>
          <p:nvPr/>
        </p:nvSpPr>
        <p:spPr>
          <a:xfrm>
            <a:off x="4645152" y="2304288"/>
            <a:ext cx="2962656" cy="219456"/>
          </a:xfrm>
          <a:prstGeom prst="rect">
            <a:avLst/>
          </a:prstGeom>
          <a:noFill/>
          <a:ln/>
        </p:spPr>
        <p:txBody>
          <a:bodyPr wrap="square" lIns="0" tIns="0" rIns="0" bIns="0" rtlCol="0" anchor="ctr"/>
          <a:lstStyle/>
          <a:p>
            <a:pPr indent="0" marL="0">
              <a:buNone/>
            </a:pPr>
            <a:r>
              <a:rPr lang="en-US" sz="950" spc="130" kern="0" dirty="0">
                <a:solidFill>
                  <a:srgbClr val="9C5C05"/>
                </a:solidFill>
                <a:latin typeface="Consolas" pitchFamily="34" charset="0"/>
                <a:ea typeface="Consolas" pitchFamily="34" charset="-122"/>
                <a:cs typeface="Consolas" pitchFamily="34" charset="-120"/>
              </a:rPr>
              <a:t>SCHOOL LICENCE</a:t>
            </a:r>
            <a:endParaRPr lang="en-US" sz="950" dirty="0"/>
          </a:p>
        </p:txBody>
      </p:sp>
      <p:sp>
        <p:nvSpPr>
          <p:cNvPr id="14" name="Text 12"/>
          <p:cNvSpPr/>
          <p:nvPr/>
        </p:nvSpPr>
        <p:spPr>
          <a:xfrm>
            <a:off x="4645152" y="2606040"/>
            <a:ext cx="2962656" cy="566928"/>
          </a:xfrm>
          <a:prstGeom prst="rect">
            <a:avLst/>
          </a:prstGeom>
          <a:noFill/>
          <a:ln/>
        </p:spPr>
        <p:txBody>
          <a:bodyPr wrap="square" lIns="0" tIns="0" rIns="0" bIns="0" rtlCol="0" anchor="t"/>
          <a:lstStyle/>
          <a:p>
            <a:pPr indent="0" marL="0">
              <a:lnSpc>
                <a:spcPts val="2000"/>
              </a:lnSpc>
              <a:buNone/>
            </a:pPr>
            <a:r>
              <a:rPr lang="en-US" sz="1500" b="1" dirty="0">
                <a:solidFill>
                  <a:srgbClr val="14191A"/>
                </a:solidFill>
                <a:latin typeface="Segoe UI" pitchFamily="34" charset="0"/>
                <a:ea typeface="Segoe UI" pitchFamily="34" charset="-122"/>
                <a:cs typeface="Segoe UI" pitchFamily="34" charset="-120"/>
              </a:rPr>
              <a:t>Education tier, school-administered</a:t>
            </a:r>
            <a:endParaRPr lang="en-US" sz="1500" dirty="0"/>
          </a:p>
        </p:txBody>
      </p:sp>
      <p:sp>
        <p:nvSpPr>
          <p:cNvPr id="15" name="Text 13"/>
          <p:cNvSpPr/>
          <p:nvPr/>
        </p:nvSpPr>
        <p:spPr>
          <a:xfrm>
            <a:off x="4645152" y="3182112"/>
            <a:ext cx="2962656" cy="1783080"/>
          </a:xfrm>
          <a:prstGeom prst="rect">
            <a:avLst/>
          </a:prstGeom>
          <a:noFill/>
          <a:ln/>
        </p:spPr>
        <p:txBody>
          <a:bodyPr wrap="square" lIns="0" tIns="0" rIns="0" bIns="0" rtlCol="0" anchor="t"/>
          <a:lstStyle/>
          <a:p>
            <a:pPr indent="0" marL="0">
              <a:lnSpc>
                <a:spcPts val="1700"/>
              </a:lnSpc>
              <a:buNone/>
            </a:pPr>
            <a:r>
              <a:rPr lang="en-US" sz="1250" dirty="0">
                <a:solidFill>
                  <a:srgbClr val="5C6660"/>
                </a:solidFill>
                <a:latin typeface="Segoe UI" pitchFamily="34" charset="0"/>
                <a:ea typeface="Segoe UI" pitchFamily="34" charset="-122"/>
                <a:cs typeface="Segoe UI" pitchFamily="34" charset="-120"/>
              </a:rPr>
              <a:t>Usually excludes training on your content and gives admin control. Read the actual terms — "education" in a product name is not a legal commitment.</a:t>
            </a:r>
            <a:endParaRPr lang="en-US" sz="1250" dirty="0"/>
          </a:p>
        </p:txBody>
      </p:sp>
      <p:sp>
        <p:nvSpPr>
          <p:cNvPr id="16" name="Shape 14"/>
          <p:cNvSpPr/>
          <p:nvPr/>
        </p:nvSpPr>
        <p:spPr>
          <a:xfrm>
            <a:off x="8092440" y="2103120"/>
            <a:ext cx="3474720" cy="3108960"/>
          </a:xfrm>
          <a:prstGeom prst="rect">
            <a:avLst/>
          </a:prstGeom>
          <a:solidFill>
            <a:srgbClr val="F2F3EF"/>
          </a:solidFill>
          <a:ln w="9525">
            <a:solidFill>
              <a:srgbClr val="C4C9BE"/>
            </a:solidFill>
            <a:prstDash val="solid"/>
          </a:ln>
        </p:spPr>
      </p:sp>
      <p:sp>
        <p:nvSpPr>
          <p:cNvPr id="17" name="Text 15"/>
          <p:cNvSpPr/>
          <p:nvPr/>
        </p:nvSpPr>
        <p:spPr>
          <a:xfrm>
            <a:off x="8348472" y="2304288"/>
            <a:ext cx="2962656" cy="219456"/>
          </a:xfrm>
          <a:prstGeom prst="rect">
            <a:avLst/>
          </a:prstGeom>
          <a:noFill/>
          <a:ln/>
        </p:spPr>
        <p:txBody>
          <a:bodyPr wrap="square" lIns="0" tIns="0" rIns="0" bIns="0" rtlCol="0" anchor="ctr"/>
          <a:lstStyle/>
          <a:p>
            <a:pPr indent="0" marL="0">
              <a:buNone/>
            </a:pPr>
            <a:r>
              <a:rPr lang="en-US" sz="950" spc="130" kern="0" dirty="0">
                <a:solidFill>
                  <a:srgbClr val="2F6B3F"/>
                </a:solidFill>
                <a:latin typeface="Consolas" pitchFamily="34" charset="0"/>
                <a:ea typeface="Consolas" pitchFamily="34" charset="-122"/>
                <a:cs typeface="Consolas" pitchFamily="34" charset="-120"/>
              </a:rPr>
              <a:t>ENTERPRISE AGREEMENT</a:t>
            </a:r>
            <a:endParaRPr lang="en-US" sz="950" dirty="0"/>
          </a:p>
        </p:txBody>
      </p:sp>
      <p:sp>
        <p:nvSpPr>
          <p:cNvPr id="18" name="Text 16"/>
          <p:cNvSpPr/>
          <p:nvPr/>
        </p:nvSpPr>
        <p:spPr>
          <a:xfrm>
            <a:off x="8348472" y="2606040"/>
            <a:ext cx="2962656" cy="566928"/>
          </a:xfrm>
          <a:prstGeom prst="rect">
            <a:avLst/>
          </a:prstGeom>
          <a:noFill/>
          <a:ln/>
        </p:spPr>
        <p:txBody>
          <a:bodyPr wrap="square" lIns="0" tIns="0" rIns="0" bIns="0" rtlCol="0" anchor="t"/>
          <a:lstStyle/>
          <a:p>
            <a:pPr indent="0" marL="0">
              <a:lnSpc>
                <a:spcPts val="2000"/>
              </a:lnSpc>
              <a:buNone/>
            </a:pPr>
            <a:r>
              <a:rPr lang="en-US" sz="1500" b="1" dirty="0">
                <a:solidFill>
                  <a:srgbClr val="14191A"/>
                </a:solidFill>
                <a:latin typeface="Segoe UI" pitchFamily="34" charset="0"/>
                <a:ea typeface="Segoe UI" pitchFamily="34" charset="-122"/>
                <a:cs typeface="Segoe UI" pitchFamily="34" charset="-120"/>
              </a:rPr>
              <a:t>Negotiated, with a DPA</a:t>
            </a:r>
            <a:endParaRPr lang="en-US" sz="1500" dirty="0"/>
          </a:p>
        </p:txBody>
      </p:sp>
      <p:sp>
        <p:nvSpPr>
          <p:cNvPr id="19" name="Text 17"/>
          <p:cNvSpPr/>
          <p:nvPr/>
        </p:nvSpPr>
        <p:spPr>
          <a:xfrm>
            <a:off x="8348472" y="3182112"/>
            <a:ext cx="2962656" cy="1783080"/>
          </a:xfrm>
          <a:prstGeom prst="rect">
            <a:avLst/>
          </a:prstGeom>
          <a:noFill/>
          <a:ln/>
        </p:spPr>
        <p:txBody>
          <a:bodyPr wrap="square" lIns="0" tIns="0" rIns="0" bIns="0" rtlCol="0" anchor="t"/>
          <a:lstStyle/>
          <a:p>
            <a:pPr indent="0" marL="0">
              <a:lnSpc>
                <a:spcPts val="1700"/>
              </a:lnSpc>
              <a:buNone/>
            </a:pPr>
            <a:r>
              <a:rPr lang="en-US" sz="1250" dirty="0">
                <a:solidFill>
                  <a:srgbClr val="5C6660"/>
                </a:solidFill>
                <a:latin typeface="Segoe UI" pitchFamily="34" charset="0"/>
                <a:ea typeface="Segoe UI" pitchFamily="34" charset="-122"/>
                <a:cs typeface="Segoe UI" pitchFamily="34" charset="-120"/>
              </a:rPr>
              <a:t>Data processing agreement, retention terms, deletion on termination, named accountable contact. This is what Part 4 of the instrument asks you to evidence.</a:t>
            </a:r>
            <a:endParaRPr lang="en-US" sz="1250" dirty="0"/>
          </a:p>
        </p:txBody>
      </p:sp>
      <p:sp>
        <p:nvSpPr>
          <p:cNvPr id="20" name="Text 18"/>
          <p:cNvSpPr/>
          <p:nvPr/>
        </p:nvSpPr>
        <p:spPr>
          <a:xfrm>
            <a:off x="685800" y="5532120"/>
            <a:ext cx="10817352" cy="365760"/>
          </a:xfrm>
          <a:prstGeom prst="rect">
            <a:avLst/>
          </a:prstGeom>
          <a:noFill/>
          <a:ln/>
        </p:spPr>
        <p:txBody>
          <a:bodyPr wrap="square" lIns="0" tIns="0" rIns="0" bIns="0" rtlCol="0" anchor="ctr"/>
          <a:lstStyle/>
          <a:p>
            <a:pPr indent="0" marL="0">
              <a:buNone/>
            </a:pPr>
            <a:r>
              <a:rPr lang="en-US" sz="1600" b="1" dirty="0">
                <a:solidFill>
                  <a:srgbClr val="14191A"/>
                </a:solidFill>
                <a:latin typeface="Segoe UI" pitchFamily="34" charset="0"/>
                <a:ea typeface="Segoe UI" pitchFamily="34" charset="-122"/>
                <a:cs typeface="Segoe UI" pitchFamily="34" charset="-120"/>
              </a:rPr>
              <a:t>If you cannot say which column a tool sits in, it does not go near a child’s data until you can.</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85800" y="6382512"/>
            <a:ext cx="7315200" cy="256032"/>
          </a:xfrm>
          <a:prstGeom prst="rect">
            <a:avLst/>
          </a:prstGeom>
          <a:noFill/>
          <a:ln/>
        </p:spPr>
        <p:txBody>
          <a:bodyPr wrap="square" lIns="0" tIns="0" rIns="0" bIns="0" rtlCol="0" anchor="ctr"/>
          <a:lstStyle/>
          <a:p>
            <a:pPr indent="0" marL="0">
              <a:buNone/>
            </a:pPr>
            <a:r>
              <a:rPr lang="en-US" sz="900" spc="100" kern="0" dirty="0">
                <a:solidFill>
                  <a:srgbClr val="9BA69E"/>
                </a:solidFill>
                <a:latin typeface="Consolas" pitchFamily="34" charset="0"/>
                <a:ea typeface="Consolas" pitchFamily="34" charset="-122"/>
                <a:cs typeface="Consolas" pitchFamily="34" charset="-120"/>
              </a:rPr>
              <a:t>M1 · Activity</a:t>
            </a:r>
            <a:endParaRPr lang="en-US" sz="900" dirty="0"/>
          </a:p>
        </p:txBody>
      </p:sp>
      <p:sp>
        <p:nvSpPr>
          <p:cNvPr id="3" name="Text 1"/>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9BA69E"/>
                </a:solidFill>
                <a:latin typeface="Consolas" pitchFamily="34" charset="0"/>
                <a:ea typeface="Consolas" pitchFamily="34" charset="-122"/>
                <a:cs typeface="Consolas" pitchFamily="34" charset="-120"/>
              </a:rPr>
              <a:t>8</a:t>
            </a:r>
            <a:endParaRPr lang="en-US" sz="900" dirty="0"/>
          </a:p>
        </p:txBody>
      </p:sp>
      <p:sp>
        <p:nvSpPr>
          <p:cNvPr id="4" name="Shape 2"/>
          <p:cNvSpPr/>
          <p:nvPr/>
        </p:nvSpPr>
        <p:spPr>
          <a:xfrm>
            <a:off x="9811512" y="347472"/>
            <a:ext cx="1691640" cy="329184"/>
          </a:xfrm>
          <a:prstGeom prst="rect">
            <a:avLst/>
          </a:prstGeom>
          <a:solidFill>
            <a:srgbClr val="23349B"/>
          </a:solidFill>
          <a:ln w="9525">
            <a:solidFill>
              <a:srgbClr val="23349B"/>
            </a:solidFill>
            <a:prstDash val="solid"/>
          </a:ln>
        </p:spPr>
      </p:sp>
      <p:sp>
        <p:nvSpPr>
          <p:cNvPr id="5" name="Text 3"/>
          <p:cNvSpPr/>
          <p:nvPr/>
        </p:nvSpPr>
        <p:spPr>
          <a:xfrm>
            <a:off x="9811512" y="347472"/>
            <a:ext cx="1691640" cy="329184"/>
          </a:xfrm>
          <a:prstGeom prst="rect">
            <a:avLst/>
          </a:prstGeom>
          <a:noFill/>
          <a:ln/>
        </p:spPr>
        <p:txBody>
          <a:bodyPr wrap="square" lIns="0" tIns="0" rIns="0" bIns="0" rtlCol="0" anchor="ctr"/>
          <a:lstStyle/>
          <a:p>
            <a:pPr algn="ctr" indent="0" marL="0">
              <a:buNone/>
            </a:pPr>
            <a:r>
              <a:rPr lang="en-US" sz="1050" spc="100" kern="0" dirty="0">
                <a:solidFill>
                  <a:srgbClr val="FFFFFF"/>
                </a:solidFill>
                <a:latin typeface="Consolas" pitchFamily="34" charset="0"/>
                <a:ea typeface="Consolas" pitchFamily="34" charset="-122"/>
                <a:cs typeface="Consolas" pitchFamily="34" charset="-120"/>
              </a:rPr>
              <a:t>15 MIN</a:t>
            </a:r>
            <a:endParaRPr lang="en-US" sz="1050" dirty="0"/>
          </a:p>
        </p:txBody>
      </p:sp>
      <p:sp>
        <p:nvSpPr>
          <p:cNvPr id="6" name="Text 4"/>
          <p:cNvSpPr/>
          <p:nvPr/>
        </p:nvSpPr>
        <p:spPr>
          <a:xfrm>
            <a:off x="685800" y="384048"/>
            <a:ext cx="10817352" cy="256032"/>
          </a:xfrm>
          <a:prstGeom prst="rect">
            <a:avLst/>
          </a:prstGeom>
          <a:noFill/>
          <a:ln/>
        </p:spPr>
        <p:txBody>
          <a:bodyPr wrap="square" lIns="0" tIns="0" rIns="0" bIns="0" rtlCol="0" anchor="ctr"/>
          <a:lstStyle/>
          <a:p>
            <a:pPr indent="0" marL="0">
              <a:buNone/>
            </a:pPr>
            <a:r>
              <a:rPr lang="en-US" sz="1100" spc="160" kern="0" dirty="0">
                <a:solidFill>
                  <a:srgbClr val="23349B"/>
                </a:solidFill>
                <a:latin typeface="Consolas" pitchFamily="34" charset="0"/>
                <a:ea typeface="Consolas" pitchFamily="34" charset="-122"/>
                <a:cs typeface="Consolas" pitchFamily="34" charset="-120"/>
              </a:rPr>
              <a:t>ACTIVITY 1</a:t>
            </a:r>
            <a:endParaRPr lang="en-US" sz="1100" dirty="0"/>
          </a:p>
        </p:txBody>
      </p:sp>
      <p:sp>
        <p:nvSpPr>
          <p:cNvPr id="7" name="Text 5"/>
          <p:cNvSpPr/>
          <p:nvPr/>
        </p:nvSpPr>
        <p:spPr>
          <a:xfrm>
            <a:off x="685800" y="749808"/>
            <a:ext cx="10817352" cy="1051560"/>
          </a:xfrm>
          <a:prstGeom prst="rect">
            <a:avLst/>
          </a:prstGeom>
          <a:noFill/>
          <a:ln/>
        </p:spPr>
        <p:txBody>
          <a:bodyPr wrap="square" lIns="0" tIns="0" rIns="0" bIns="0" rtlCol="0" anchor="t"/>
          <a:lstStyle/>
          <a:p>
            <a:pPr indent="0" marL="0">
              <a:lnSpc>
                <a:spcPts val="4200"/>
              </a:lnSpc>
              <a:buNone/>
            </a:pPr>
            <a:r>
              <a:rPr lang="en-US" sz="4400" dirty="0">
                <a:solidFill>
                  <a:srgbClr val="14191A"/>
                </a:solidFill>
                <a:latin typeface="Georgia" pitchFamily="34" charset="0"/>
                <a:ea typeface="Georgia" pitchFamily="34" charset="-122"/>
                <a:cs typeface="Georgia" pitchFamily="34" charset="-120"/>
              </a:rPr>
              <a:t>Hallucination hunt</a:t>
            </a:r>
            <a:endParaRPr lang="en-US" sz="4400" dirty="0"/>
          </a:p>
        </p:txBody>
      </p:sp>
      <p:sp>
        <p:nvSpPr>
          <p:cNvPr id="8" name="Text 6"/>
          <p:cNvSpPr/>
          <p:nvPr/>
        </p:nvSpPr>
        <p:spPr>
          <a:xfrm>
            <a:off x="685800" y="1965960"/>
            <a:ext cx="5486400" cy="320040"/>
          </a:xfrm>
          <a:prstGeom prst="rect">
            <a:avLst/>
          </a:prstGeom>
          <a:noFill/>
          <a:ln/>
        </p:spPr>
        <p:txBody>
          <a:bodyPr wrap="square" lIns="0" tIns="0" rIns="0" bIns="0" rtlCol="0" anchor="ctr"/>
          <a:lstStyle/>
          <a:p>
            <a:pPr indent="0" marL="0">
              <a:buNone/>
            </a:pPr>
            <a:r>
              <a:rPr lang="en-US" sz="1700" i="1" dirty="0">
                <a:solidFill>
                  <a:srgbClr val="23349B"/>
                </a:solidFill>
                <a:latin typeface="Segoe UI" pitchFamily="34" charset="0"/>
                <a:ea typeface="Segoe UI" pitchFamily="34" charset="-122"/>
                <a:cs typeface="Segoe UI" pitchFamily="34" charset="-120"/>
              </a:rPr>
              <a:t>In subject pairs.</a:t>
            </a:r>
            <a:endParaRPr lang="en-US" sz="1700" dirty="0"/>
          </a:p>
        </p:txBody>
      </p:sp>
      <p:sp>
        <p:nvSpPr>
          <p:cNvPr id="9" name="Text 7"/>
          <p:cNvSpPr/>
          <p:nvPr/>
        </p:nvSpPr>
        <p:spPr>
          <a:xfrm>
            <a:off x="685800" y="2468880"/>
            <a:ext cx="10058400" cy="3108960"/>
          </a:xfrm>
          <a:prstGeom prst="rect">
            <a:avLst/>
          </a:prstGeom>
          <a:noFill/>
          <a:ln/>
        </p:spPr>
        <p:txBody>
          <a:bodyPr wrap="square" lIns="0" tIns="0" rIns="0" bIns="0" rtlCol="0" anchor="t"/>
          <a:lstStyle/>
          <a:p>
            <a:pPr marL="203200" indent="-203200">
              <a:spcAft>
                <a:spcPts val="1200"/>
              </a:spcAft>
              <a:buSzPct val="100000"/>
              <a:buChar char="•"/>
            </a:pPr>
            <a:r>
              <a:rPr lang="en-US" sz="1600" dirty="0">
                <a:solidFill>
                  <a:srgbClr val="14191A"/>
                </a:solidFill>
                <a:latin typeface="Segoe UI" pitchFamily="34" charset="0"/>
                <a:ea typeface="Segoe UI" pitchFamily="34" charset="-122"/>
                <a:cs typeface="Segoe UI" pitchFamily="34" charset="-120"/>
              </a:rPr>
              <a:t>Ask a model for five specific facts inside your own specification — codes, mark scheme wording, past paper questions, set text details.</a:t>
            </a:r>
            <a:endParaRPr lang="en-US" sz="1600" dirty="0"/>
          </a:p>
          <a:p>
            <a:pPr marL="203200" indent="-203200">
              <a:spcAft>
                <a:spcPts val="1200"/>
              </a:spcAft>
              <a:buSzPct val="100000"/>
              <a:buChar char="•"/>
            </a:pPr>
            <a:r>
              <a:rPr lang="en-US" sz="1600" dirty="0">
                <a:solidFill>
                  <a:srgbClr val="14191A"/>
                </a:solidFill>
                <a:latin typeface="Segoe UI" pitchFamily="34" charset="0"/>
                <a:ea typeface="Segoe UI" pitchFamily="34" charset="-122"/>
                <a:cs typeface="Segoe UI" pitchFamily="34" charset="-120"/>
              </a:rPr>
              <a:t>Check every one against the real document. No exceptions, including the ones that look obviously right.</a:t>
            </a:r>
            <a:endParaRPr lang="en-US" sz="1600" dirty="0"/>
          </a:p>
          <a:p>
            <a:pPr marL="203200" indent="-203200">
              <a:spcAft>
                <a:spcPts val="1200"/>
              </a:spcAft>
              <a:buSzPct val="100000"/>
              <a:buChar char="•"/>
            </a:pPr>
            <a:r>
              <a:rPr lang="en-US" sz="1600" dirty="0">
                <a:solidFill>
                  <a:srgbClr val="14191A"/>
                </a:solidFill>
                <a:latin typeface="Segoe UI" pitchFamily="34" charset="0"/>
                <a:ea typeface="Segoe UI" pitchFamily="34" charset="-122"/>
                <a:cs typeface="Segoe UI" pitchFamily="34" charset="-120"/>
              </a:rPr>
              <a:t>Record your hit rate as a fraction. Five minutes on this, no more.</a:t>
            </a:r>
            <a:endParaRPr lang="en-US" sz="1600" dirty="0"/>
          </a:p>
          <a:p>
            <a:pPr marL="203200" indent="-203200">
              <a:spcAft>
                <a:spcPts val="1200"/>
              </a:spcAft>
              <a:buSzPct val="100000"/>
              <a:buChar char="•"/>
            </a:pPr>
            <a:r>
              <a:rPr lang="en-US" sz="1600" dirty="0">
                <a:solidFill>
                  <a:srgbClr val="14191A"/>
                </a:solidFill>
                <a:latin typeface="Segoe UI" pitchFamily="34" charset="0"/>
                <a:ea typeface="Segoe UI" pitchFamily="34" charset="-122"/>
                <a:cs typeface="Segoe UI" pitchFamily="34" charset="-120"/>
              </a:rPr>
              <a:t>Each pair reports one number and one example to the room.</a:t>
            </a:r>
            <a:endParaRPr lang="en-US" sz="1600" dirty="0"/>
          </a:p>
        </p:txBody>
      </p:sp>
      <p:sp>
        <p:nvSpPr>
          <p:cNvPr id="10" name="Shape 8"/>
          <p:cNvSpPr/>
          <p:nvPr/>
        </p:nvSpPr>
        <p:spPr>
          <a:xfrm>
            <a:off x="685800" y="5029200"/>
            <a:ext cx="10817352" cy="914400"/>
          </a:xfrm>
          <a:prstGeom prst="rect">
            <a:avLst/>
          </a:prstGeom>
          <a:solidFill>
            <a:srgbClr val="F2F3EF"/>
          </a:solidFill>
          <a:ln w="9525">
            <a:solidFill>
              <a:srgbClr val="C4C9BE"/>
            </a:solidFill>
            <a:prstDash val="solid"/>
          </a:ln>
        </p:spPr>
      </p:sp>
      <p:sp>
        <p:nvSpPr>
          <p:cNvPr id="11" name="Text 9"/>
          <p:cNvSpPr/>
          <p:nvPr/>
        </p:nvSpPr>
        <p:spPr>
          <a:xfrm>
            <a:off x="960120" y="5212080"/>
            <a:ext cx="10268712" cy="548640"/>
          </a:xfrm>
          <a:prstGeom prst="rect">
            <a:avLst/>
          </a:prstGeom>
          <a:noFill/>
          <a:ln/>
        </p:spPr>
        <p:txBody>
          <a:bodyPr wrap="square" lIns="0" tIns="0" rIns="0" bIns="0" rtlCol="0" anchor="ctr"/>
          <a:lstStyle/>
          <a:p>
            <a:pPr indent="0" marL="0">
              <a:lnSpc>
                <a:spcPts val="1900"/>
              </a:lnSpc>
              <a:buNone/>
            </a:pPr>
            <a:r>
              <a:rPr lang="en-US" sz="1400" dirty="0">
                <a:solidFill>
                  <a:srgbClr val="5C6660"/>
                </a:solidFill>
                <a:latin typeface="Segoe UI" pitchFamily="34" charset="0"/>
                <a:ea typeface="Segoe UI" pitchFamily="34" charset="-122"/>
                <a:cs typeface="Segoe UI" pitchFamily="34" charset="-120"/>
              </a:rPr>
              <a:t>Collect the sheets. They are evidence item E-06 and they are the most persuasive thing you will ever show a sceptical head of department.</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4191A"/>
        </a:solidFill>
      </p:bgPr>
    </p:bg>
    <p:spTree>
      <p:nvGrpSpPr>
        <p:cNvPr id="1" name=""/>
        <p:cNvGrpSpPr/>
        <p:nvPr/>
      </p:nvGrpSpPr>
      <p:grpSpPr>
        <a:xfrm>
          <a:off x="0" y="0"/>
          <a:ext cx="0" cy="0"/>
          <a:chOff x="0" y="0"/>
          <a:chExt cx="0" cy="0"/>
        </a:xfrm>
      </p:grpSpPr>
      <p:sp>
        <p:nvSpPr>
          <p:cNvPr id="2" name="Text 0"/>
          <p:cNvSpPr/>
          <p:nvPr/>
        </p:nvSpPr>
        <p:spPr>
          <a:xfrm>
            <a:off x="10588752" y="6382512"/>
            <a:ext cx="914400" cy="256032"/>
          </a:xfrm>
          <a:prstGeom prst="rect">
            <a:avLst/>
          </a:prstGeom>
          <a:noFill/>
          <a:ln/>
        </p:spPr>
        <p:txBody>
          <a:bodyPr wrap="square" lIns="0" tIns="0" rIns="0" bIns="0" rtlCol="0" anchor="ctr"/>
          <a:lstStyle/>
          <a:p>
            <a:pPr algn="r" indent="0" marL="0">
              <a:buNone/>
            </a:pPr>
            <a:r>
              <a:rPr lang="en-US" sz="900" dirty="0">
                <a:solidFill>
                  <a:srgbClr val="4A544E"/>
                </a:solidFill>
                <a:latin typeface="Consolas" pitchFamily="34" charset="0"/>
                <a:ea typeface="Consolas" pitchFamily="34" charset="-122"/>
                <a:cs typeface="Consolas" pitchFamily="34" charset="-120"/>
              </a:rPr>
              <a:t>9</a:t>
            </a:r>
            <a:endParaRPr lang="en-US" sz="900" dirty="0"/>
          </a:p>
        </p:txBody>
      </p:sp>
      <p:sp>
        <p:nvSpPr>
          <p:cNvPr id="3" name="Text 1"/>
          <p:cNvSpPr/>
          <p:nvPr/>
        </p:nvSpPr>
        <p:spPr>
          <a:xfrm>
            <a:off x="685800" y="2651760"/>
            <a:ext cx="10817352" cy="274320"/>
          </a:xfrm>
          <a:prstGeom prst="rect">
            <a:avLst/>
          </a:prstGeom>
          <a:noFill/>
          <a:ln/>
        </p:spPr>
        <p:txBody>
          <a:bodyPr wrap="square" lIns="0" tIns="0" rIns="0" bIns="0" rtlCol="0" anchor="ctr"/>
          <a:lstStyle/>
          <a:p>
            <a:pPr indent="0" marL="0">
              <a:buNone/>
            </a:pPr>
            <a:r>
              <a:rPr lang="en-US" sz="1200" spc="200" kern="0" dirty="0">
                <a:solidFill>
                  <a:srgbClr val="8E9BE8"/>
                </a:solidFill>
                <a:latin typeface="Consolas" pitchFamily="34" charset="0"/>
                <a:ea typeface="Consolas" pitchFamily="34" charset="-122"/>
                <a:cs typeface="Consolas" pitchFamily="34" charset="-120"/>
              </a:rPr>
              <a:t>MODULE 2 · 40 MINUTES · ALL STAFF</a:t>
            </a:r>
            <a:endParaRPr lang="en-US" sz="1200" dirty="0"/>
          </a:p>
        </p:txBody>
      </p:sp>
      <p:sp>
        <p:nvSpPr>
          <p:cNvPr id="4" name="Text 2"/>
          <p:cNvSpPr/>
          <p:nvPr/>
        </p:nvSpPr>
        <p:spPr>
          <a:xfrm>
            <a:off x="685800" y="3108960"/>
            <a:ext cx="10058400" cy="1645920"/>
          </a:xfrm>
          <a:prstGeom prst="rect">
            <a:avLst/>
          </a:prstGeom>
          <a:noFill/>
          <a:ln/>
        </p:spPr>
        <p:txBody>
          <a:bodyPr wrap="square" lIns="0" tIns="0" rIns="0" bIns="0" rtlCol="0" anchor="ctr"/>
          <a:lstStyle/>
          <a:p>
            <a:pPr indent="0" marL="0">
              <a:lnSpc>
                <a:spcPts val="5200"/>
              </a:lnSpc>
              <a:buNone/>
            </a:pPr>
            <a:r>
              <a:rPr lang="en-US" sz="4400" dirty="0">
                <a:solidFill>
                  <a:srgbClr val="FFFFFF"/>
                </a:solidFill>
                <a:latin typeface="Georgia" pitchFamily="34" charset="0"/>
                <a:ea typeface="Georgia" pitchFamily="34" charset="-122"/>
                <a:cs typeface="Georgia" pitchFamily="34" charset="-120"/>
              </a:rPr>
              <a:t>The law, in the form</a:t>
            </a:r>
            <a:endParaRPr lang="en-US" sz="4400" dirty="0"/>
          </a:p>
          <a:p>
            <a:pPr indent="0" marL="0">
              <a:lnSpc>
                <a:spcPts val="5200"/>
              </a:lnSpc>
              <a:buNone/>
            </a:pPr>
            <a:r>
              <a:rPr lang="en-US" sz="4400" dirty="0">
                <a:solidFill>
                  <a:srgbClr val="FFFFFF"/>
                </a:solidFill>
                <a:latin typeface="Georgia" pitchFamily="34" charset="0"/>
                <a:ea typeface="Georgia" pitchFamily="34" charset="-122"/>
                <a:cs typeface="Georgia" pitchFamily="34" charset="-120"/>
              </a:rPr>
              <a:t>it reaches a classroom</a:t>
            </a:r>
            <a:endParaRPr lang="en-US" sz="4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26</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Act Article 4 — Staff INSET</dc:title>
  <dc:subject>PptxGenJS Presentation</dc:subject>
  <dc:creator>AI literacy INSET</dc:creator>
  <cp:lastModifiedBy>AI literacy INSET</cp:lastModifiedBy>
  <cp:revision>1</cp:revision>
  <dcterms:created xsi:type="dcterms:W3CDTF">2026-07-30T20:42:28Z</dcterms:created>
  <dcterms:modified xsi:type="dcterms:W3CDTF">2026-07-30T20:42:28Z</dcterms:modified>
</cp:coreProperties>
</file>